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  <p:sldMasterId id="2147483670" r:id="rId3"/>
    <p:sldMasterId id="2147483674" r:id="rId4"/>
    <p:sldMasterId id="2147483676" r:id="rId5"/>
  </p:sldMasterIdLst>
  <p:notesMasterIdLst>
    <p:notesMasterId r:id="rId49"/>
  </p:notesMasterIdLst>
  <p:handoutMasterIdLst>
    <p:handoutMasterId r:id="rId50"/>
  </p:handoutMasterIdLst>
  <p:sldIdLst>
    <p:sldId id="393" r:id="rId6"/>
    <p:sldId id="394" r:id="rId7"/>
    <p:sldId id="297" r:id="rId8"/>
    <p:sldId id="321" r:id="rId9"/>
    <p:sldId id="396" r:id="rId10"/>
    <p:sldId id="397" r:id="rId11"/>
    <p:sldId id="399" r:id="rId12"/>
    <p:sldId id="403" r:id="rId13"/>
    <p:sldId id="407" r:id="rId14"/>
    <p:sldId id="411" r:id="rId15"/>
    <p:sldId id="400" r:id="rId16"/>
    <p:sldId id="404" r:id="rId17"/>
    <p:sldId id="414" r:id="rId18"/>
    <p:sldId id="413" r:id="rId19"/>
    <p:sldId id="442" r:id="rId20"/>
    <p:sldId id="443" r:id="rId21"/>
    <p:sldId id="444" r:id="rId22"/>
    <p:sldId id="415" r:id="rId23"/>
    <p:sldId id="401" r:id="rId24"/>
    <p:sldId id="433" r:id="rId25"/>
    <p:sldId id="450" r:id="rId26"/>
    <p:sldId id="424" r:id="rId27"/>
    <p:sldId id="451" r:id="rId28"/>
    <p:sldId id="427" r:id="rId29"/>
    <p:sldId id="452" r:id="rId30"/>
    <p:sldId id="430" r:id="rId31"/>
    <p:sldId id="434" r:id="rId32"/>
    <p:sldId id="435" r:id="rId33"/>
    <p:sldId id="445" r:id="rId34"/>
    <p:sldId id="436" r:id="rId35"/>
    <p:sldId id="437" r:id="rId36"/>
    <p:sldId id="402" r:id="rId37"/>
    <p:sldId id="406" r:id="rId38"/>
    <p:sldId id="440" r:id="rId39"/>
    <p:sldId id="441" r:id="rId40"/>
    <p:sldId id="412" r:id="rId41"/>
    <p:sldId id="423" r:id="rId42"/>
    <p:sldId id="447" r:id="rId43"/>
    <p:sldId id="425" r:id="rId44"/>
    <p:sldId id="448" r:id="rId45"/>
    <p:sldId id="428" r:id="rId46"/>
    <p:sldId id="449" r:id="rId47"/>
    <p:sldId id="43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333" autoAdjust="0"/>
  </p:normalViewPr>
  <p:slideViewPr>
    <p:cSldViewPr snapToGrid="0">
      <p:cViewPr varScale="1">
        <p:scale>
          <a:sx n="43" d="100"/>
          <a:sy n="43" d="100"/>
        </p:scale>
        <p:origin x="8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200" b="0" i="0" u="none" strike="noStrike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Hasil Kuesioner Berdasarkan Responden Memahami Pembangkit Listrik Virtual</a:t>
            </a:r>
            <a:endParaRPr lang="en-US" sz="1200" baseline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of Survey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No 1</c:v>
                </c:pt>
                <c:pt idx="1">
                  <c:v>No 2</c:v>
                </c:pt>
                <c:pt idx="2">
                  <c:v>No 3</c:v>
                </c:pt>
                <c:pt idx="3">
                  <c:v>No 4</c:v>
                </c:pt>
                <c:pt idx="4">
                  <c:v>No 5</c:v>
                </c:pt>
                <c:pt idx="5">
                  <c:v>No 6</c:v>
                </c:pt>
                <c:pt idx="6">
                  <c:v>No 7</c:v>
                </c:pt>
                <c:pt idx="7">
                  <c:v>No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4.2</c:v>
                </c:pt>
                <c:pt idx="1">
                  <c:v>3.8</c:v>
                </c:pt>
                <c:pt idx="2">
                  <c:v>4.4000000000000004</c:v>
                </c:pt>
                <c:pt idx="3">
                  <c:v>3.8</c:v>
                </c:pt>
                <c:pt idx="4">
                  <c:v>4.5999999999999996</c:v>
                </c:pt>
                <c:pt idx="5">
                  <c:v>3.6</c:v>
                </c:pt>
                <c:pt idx="6">
                  <c:v>3.8</c:v>
                </c:pt>
                <c:pt idx="7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28-4E51-A4BC-C1BA7A3FE8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Standar Deviasi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No 1</c:v>
                </c:pt>
                <c:pt idx="1">
                  <c:v>No 2</c:v>
                </c:pt>
                <c:pt idx="2">
                  <c:v>No 3</c:v>
                </c:pt>
                <c:pt idx="3">
                  <c:v>No 4</c:v>
                </c:pt>
                <c:pt idx="4">
                  <c:v>No 5</c:v>
                </c:pt>
                <c:pt idx="5">
                  <c:v>No 6</c:v>
                </c:pt>
                <c:pt idx="6">
                  <c:v>No 7</c:v>
                </c:pt>
                <c:pt idx="7">
                  <c:v>No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0.44719999999999999</c:v>
                </c:pt>
                <c:pt idx="1">
                  <c:v>1.0953999999999999</c:v>
                </c:pt>
                <c:pt idx="2">
                  <c:v>0.54769999999999996</c:v>
                </c:pt>
                <c:pt idx="3">
                  <c:v>0.8367</c:v>
                </c:pt>
                <c:pt idx="4">
                  <c:v>0.54769999999999996</c:v>
                </c:pt>
                <c:pt idx="5">
                  <c:v>0.54769999999999996</c:v>
                </c:pt>
                <c:pt idx="6">
                  <c:v>1.3038000000000001</c:v>
                </c:pt>
                <c:pt idx="7">
                  <c:v>0.54769999999999996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28-4E51-A4BC-C1BA7A3FE8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1998792"/>
        <c:axId val="462001744"/>
      </c:barChart>
      <c:catAx>
        <c:axId val="461998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 sz="1000" baseline="0">
                    <a:latin typeface="Arial" panose="020B0604020202020204" pitchFamily="34" charset="0"/>
                    <a:cs typeface="Arial" panose="020B0604020202020204" pitchFamily="34" charset="0"/>
                  </a:rPr>
                  <a:t>Parameter Penilaian</a:t>
                </a:r>
              </a:p>
            </c:rich>
          </c:tx>
          <c:layout>
            <c:manualLayout>
              <c:xMode val="edge"/>
              <c:yMode val="edge"/>
              <c:x val="0.36126991516656315"/>
              <c:y val="0.905667800453514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2001744"/>
        <c:crosses val="autoZero"/>
        <c:auto val="1"/>
        <c:lblAlgn val="ctr"/>
        <c:lblOffset val="100"/>
        <c:noMultiLvlLbl val="0"/>
      </c:catAx>
      <c:valAx>
        <c:axId val="46200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 sz="1000" baseline="0">
                    <a:latin typeface="Arial" panose="020B0604020202020204" pitchFamily="34" charset="0"/>
                    <a:cs typeface="Arial" panose="020B0604020202020204" pitchFamily="34" charset="0"/>
                  </a:rPr>
                  <a:t>Data Hasil Kuesioner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461998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200" b="0" i="0" u="none" strike="noStrike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Hasil </a:t>
            </a:r>
            <a:r>
              <a:rPr lang="en-US" sz="1200" b="0" i="0" u="none" strike="noStrike" baseline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Kuesioner</a:t>
            </a:r>
            <a:r>
              <a:rPr lang="en-US" sz="1200" b="0" i="0" u="none" strike="noStrike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baseline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200" b="0" i="0" u="none" strike="noStrike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baseline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1200" b="0" i="0" u="none" strike="noStrike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baseline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1200" b="0" i="0" u="none" strike="noStrike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baseline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1200" b="0" i="0" u="none" strike="noStrike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baseline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1200" b="0" i="0" u="none" strike="noStrike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Listrik Virtual</a:t>
            </a:r>
            <a:endParaRPr lang="en-US" sz="12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of Survey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No 1</c:v>
                </c:pt>
                <c:pt idx="1">
                  <c:v>No 2</c:v>
                </c:pt>
                <c:pt idx="2">
                  <c:v>No 3</c:v>
                </c:pt>
                <c:pt idx="3">
                  <c:v>No 4</c:v>
                </c:pt>
                <c:pt idx="4">
                  <c:v>No 5</c:v>
                </c:pt>
                <c:pt idx="5">
                  <c:v>No 6</c:v>
                </c:pt>
                <c:pt idx="6">
                  <c:v>No 7</c:v>
                </c:pt>
                <c:pt idx="7">
                  <c:v>No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3.93</c:v>
                </c:pt>
                <c:pt idx="1">
                  <c:v>3.53</c:v>
                </c:pt>
                <c:pt idx="2">
                  <c:v>4.33</c:v>
                </c:pt>
                <c:pt idx="3">
                  <c:v>3.53</c:v>
                </c:pt>
                <c:pt idx="4">
                  <c:v>4.13</c:v>
                </c:pt>
                <c:pt idx="5">
                  <c:v>3.93</c:v>
                </c:pt>
                <c:pt idx="6">
                  <c:v>3.87</c:v>
                </c:pt>
                <c:pt idx="7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C5-4214-8B0D-3A7E755A2F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Standar Deviasi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No 1</c:v>
                </c:pt>
                <c:pt idx="1">
                  <c:v>No 2</c:v>
                </c:pt>
                <c:pt idx="2">
                  <c:v>No 3</c:v>
                </c:pt>
                <c:pt idx="3">
                  <c:v>No 4</c:v>
                </c:pt>
                <c:pt idx="4">
                  <c:v>No 5</c:v>
                </c:pt>
                <c:pt idx="5">
                  <c:v>No 6</c:v>
                </c:pt>
                <c:pt idx="6">
                  <c:v>No 7</c:v>
                </c:pt>
                <c:pt idx="7">
                  <c:v>No 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0.59360000000000002</c:v>
                </c:pt>
                <c:pt idx="1">
                  <c:v>0.83379999999999999</c:v>
                </c:pt>
                <c:pt idx="2">
                  <c:v>0.61719999999999997</c:v>
                </c:pt>
                <c:pt idx="3">
                  <c:v>0.74319999999999997</c:v>
                </c:pt>
                <c:pt idx="4">
                  <c:v>0.99039999999999995</c:v>
                </c:pt>
                <c:pt idx="5">
                  <c:v>0.70369999999999999</c:v>
                </c:pt>
                <c:pt idx="6">
                  <c:v>0.83379999999999999</c:v>
                </c:pt>
                <c:pt idx="7">
                  <c:v>0.77459999999999996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C5-4214-8B0D-3A7E755A2F3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1998792"/>
        <c:axId val="462001744"/>
      </c:barChart>
      <c:catAx>
        <c:axId val="461998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 sz="1000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 </a:t>
                </a:r>
                <a:r>
                  <a:rPr lang="en-ID" sz="1000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Penilaian</a:t>
                </a:r>
                <a:endParaRPr lang="en-ID" sz="1000" baseline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2001744"/>
        <c:crosses val="autoZero"/>
        <c:auto val="1"/>
        <c:lblAlgn val="ctr"/>
        <c:lblOffset val="100"/>
        <c:noMultiLvlLbl val="0"/>
      </c:catAx>
      <c:valAx>
        <c:axId val="46200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 sz="1000" baseline="0">
                    <a:latin typeface="Arial" panose="020B0604020202020204" pitchFamily="34" charset="0"/>
                    <a:cs typeface="Arial" panose="020B0604020202020204" pitchFamily="34" charset="0"/>
                  </a:rPr>
                  <a:t>Data Hasil Kuesioner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1998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C41E4-757F-4DF8-B5B7-FBE1C9BBD09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C5C4C78-308C-4CDD-B7CE-FF9B0512B732}">
      <dgm:prSet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Panel Surya</a:t>
          </a:r>
        </a:p>
      </dgm:t>
    </dgm:pt>
    <dgm:pt modelId="{59742F3D-7FB1-4176-A96B-DC3E9C76B187}" type="parTrans" cxnId="{7F4288BD-62A4-4129-ABF3-E6DC526AEB7D}">
      <dgm:prSet/>
      <dgm:spPr/>
      <dgm:t>
        <a:bodyPr/>
        <a:lstStyle/>
        <a:p>
          <a:endParaRPr lang="en-US"/>
        </a:p>
      </dgm:t>
    </dgm:pt>
    <dgm:pt modelId="{67B4F6F9-E228-4C18-899B-A4CDA98A984F}" type="sibTrans" cxnId="{7F4288BD-62A4-4129-ABF3-E6DC526AEB7D}">
      <dgm:prSet/>
      <dgm:spPr/>
      <dgm:t>
        <a:bodyPr/>
        <a:lstStyle/>
        <a:p>
          <a:endParaRPr lang="en-US"/>
        </a:p>
      </dgm:t>
    </dgm:pt>
    <dgm:pt modelId="{84057BCC-2D08-45C4-8C1F-A063038FB2EC}">
      <dgm:prSet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Fuel Cell</a:t>
          </a:r>
        </a:p>
      </dgm:t>
    </dgm:pt>
    <dgm:pt modelId="{757B776A-97CA-4F02-9327-1C5140CA5C99}" type="parTrans" cxnId="{24DD544D-4B41-40AE-9137-DD15EA4064AB}">
      <dgm:prSet/>
      <dgm:spPr/>
      <dgm:t>
        <a:bodyPr/>
        <a:lstStyle/>
        <a:p>
          <a:endParaRPr lang="en-US"/>
        </a:p>
      </dgm:t>
    </dgm:pt>
    <dgm:pt modelId="{A15F2D71-641C-4E53-BD66-61D662787803}" type="sibTrans" cxnId="{24DD544D-4B41-40AE-9137-DD15EA4064AB}">
      <dgm:prSet/>
      <dgm:spPr/>
      <dgm:t>
        <a:bodyPr/>
        <a:lstStyle/>
        <a:p>
          <a:endParaRPr lang="en-US"/>
        </a:p>
      </dgm:t>
    </dgm:pt>
    <dgm:pt modelId="{655C4F33-2F02-4491-A921-6805491C78AF}" type="pres">
      <dgm:prSet presAssocID="{5F2C41E4-757F-4DF8-B5B7-FBE1C9BBD09B}" presName="root" presStyleCnt="0">
        <dgm:presLayoutVars>
          <dgm:dir/>
          <dgm:resizeHandles val="exact"/>
        </dgm:presLayoutVars>
      </dgm:prSet>
      <dgm:spPr/>
    </dgm:pt>
    <dgm:pt modelId="{FB489987-39FC-495B-96B9-4065D19F13C3}" type="pres">
      <dgm:prSet presAssocID="{BC5C4C78-308C-4CDD-B7CE-FF9B0512B732}" presName="compNode" presStyleCnt="0"/>
      <dgm:spPr/>
    </dgm:pt>
    <dgm:pt modelId="{08C45108-0878-4145-AD26-4761E091FEC5}" type="pres">
      <dgm:prSet presAssocID="{BC5C4C78-308C-4CDD-B7CE-FF9B0512B732}" presName="iconRect" presStyleLbl="node1" presStyleIdx="0" presStyleCnt="2" custLinFactNeighborY="-64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050BAFB1-B52C-4683-954A-9293C88E4521}" type="pres">
      <dgm:prSet presAssocID="{BC5C4C78-308C-4CDD-B7CE-FF9B0512B732}" presName="spaceRect" presStyleCnt="0"/>
      <dgm:spPr/>
    </dgm:pt>
    <dgm:pt modelId="{49EED99A-0070-4EF0-9748-F928F23E9122}" type="pres">
      <dgm:prSet presAssocID="{BC5C4C78-308C-4CDD-B7CE-FF9B0512B732}" presName="textRect" presStyleLbl="revTx" presStyleIdx="0" presStyleCnt="2" custScaleX="83588" custScaleY="86531" custLinFactNeighborX="11461" custLinFactNeighborY="-51456">
        <dgm:presLayoutVars>
          <dgm:chMax val="1"/>
          <dgm:chPref val="1"/>
        </dgm:presLayoutVars>
      </dgm:prSet>
      <dgm:spPr/>
    </dgm:pt>
    <dgm:pt modelId="{C2B698DE-3199-4FDD-B1AD-EFFE37CDE8BD}" type="pres">
      <dgm:prSet presAssocID="{67B4F6F9-E228-4C18-899B-A4CDA98A984F}" presName="sibTrans" presStyleCnt="0"/>
      <dgm:spPr/>
    </dgm:pt>
    <dgm:pt modelId="{F6B86C0C-18BC-4127-9BFF-881EF19281FA}" type="pres">
      <dgm:prSet presAssocID="{84057BCC-2D08-45C4-8C1F-A063038FB2EC}" presName="compNode" presStyleCnt="0"/>
      <dgm:spPr/>
    </dgm:pt>
    <dgm:pt modelId="{AC425168-D5F3-4548-9311-266B297315CE}" type="pres">
      <dgm:prSet presAssocID="{84057BCC-2D08-45C4-8C1F-A063038FB2EC}" presName="iconRect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538FF84B-1EEE-47CF-A0EA-6C29C8372B5E}" type="pres">
      <dgm:prSet presAssocID="{84057BCC-2D08-45C4-8C1F-A063038FB2EC}" presName="spaceRect" presStyleCnt="0"/>
      <dgm:spPr/>
    </dgm:pt>
    <dgm:pt modelId="{4A3CEEC7-E74A-4428-A5F7-4411EB99E0F9}" type="pres">
      <dgm:prSet presAssocID="{84057BCC-2D08-45C4-8C1F-A063038FB2EC}" presName="textRect" presStyleLbl="revTx" presStyleIdx="1" presStyleCnt="2" custScaleX="77728" custScaleY="79919" custLinFactNeighborX="14889" custLinFactNeighborY="-58629">
        <dgm:presLayoutVars>
          <dgm:chMax val="1"/>
          <dgm:chPref val="1"/>
        </dgm:presLayoutVars>
      </dgm:prSet>
      <dgm:spPr/>
    </dgm:pt>
  </dgm:ptLst>
  <dgm:cxnLst>
    <dgm:cxn modelId="{C745C741-51E0-43AE-9381-AEFE5CA42124}" type="presOf" srcId="{BC5C4C78-308C-4CDD-B7CE-FF9B0512B732}" destId="{49EED99A-0070-4EF0-9748-F928F23E9122}" srcOrd="0" destOrd="0" presId="urn:microsoft.com/office/officeart/2018/2/layout/IconLabelList"/>
    <dgm:cxn modelId="{24DD544D-4B41-40AE-9137-DD15EA4064AB}" srcId="{5F2C41E4-757F-4DF8-B5B7-FBE1C9BBD09B}" destId="{84057BCC-2D08-45C4-8C1F-A063038FB2EC}" srcOrd="1" destOrd="0" parTransId="{757B776A-97CA-4F02-9327-1C5140CA5C99}" sibTransId="{A15F2D71-641C-4E53-BD66-61D662787803}"/>
    <dgm:cxn modelId="{2CC0297A-0052-434B-8852-898D2E7694D5}" type="presOf" srcId="{84057BCC-2D08-45C4-8C1F-A063038FB2EC}" destId="{4A3CEEC7-E74A-4428-A5F7-4411EB99E0F9}" srcOrd="0" destOrd="0" presId="urn:microsoft.com/office/officeart/2018/2/layout/IconLabelList"/>
    <dgm:cxn modelId="{7F4288BD-62A4-4129-ABF3-E6DC526AEB7D}" srcId="{5F2C41E4-757F-4DF8-B5B7-FBE1C9BBD09B}" destId="{BC5C4C78-308C-4CDD-B7CE-FF9B0512B732}" srcOrd="0" destOrd="0" parTransId="{59742F3D-7FB1-4176-A96B-DC3E9C76B187}" sibTransId="{67B4F6F9-E228-4C18-899B-A4CDA98A984F}"/>
    <dgm:cxn modelId="{50D353D1-0552-4CFB-849E-208C8D2B8027}" type="presOf" srcId="{5F2C41E4-757F-4DF8-B5B7-FBE1C9BBD09B}" destId="{655C4F33-2F02-4491-A921-6805491C78AF}" srcOrd="0" destOrd="0" presId="urn:microsoft.com/office/officeart/2018/2/layout/IconLabelList"/>
    <dgm:cxn modelId="{EAE4C0FF-C27E-475D-A785-26DEDF122B0A}" type="presParOf" srcId="{655C4F33-2F02-4491-A921-6805491C78AF}" destId="{FB489987-39FC-495B-96B9-4065D19F13C3}" srcOrd="0" destOrd="0" presId="urn:microsoft.com/office/officeart/2018/2/layout/IconLabelList"/>
    <dgm:cxn modelId="{019B932F-F0C6-4000-8FAE-5E70B47BC618}" type="presParOf" srcId="{FB489987-39FC-495B-96B9-4065D19F13C3}" destId="{08C45108-0878-4145-AD26-4761E091FEC5}" srcOrd="0" destOrd="0" presId="urn:microsoft.com/office/officeart/2018/2/layout/IconLabelList"/>
    <dgm:cxn modelId="{335359BD-A19E-4D73-9665-F64C564319A0}" type="presParOf" srcId="{FB489987-39FC-495B-96B9-4065D19F13C3}" destId="{050BAFB1-B52C-4683-954A-9293C88E4521}" srcOrd="1" destOrd="0" presId="urn:microsoft.com/office/officeart/2018/2/layout/IconLabelList"/>
    <dgm:cxn modelId="{2CF00BE6-419B-4F5D-A736-C5DB1CC77A85}" type="presParOf" srcId="{FB489987-39FC-495B-96B9-4065D19F13C3}" destId="{49EED99A-0070-4EF0-9748-F928F23E9122}" srcOrd="2" destOrd="0" presId="urn:microsoft.com/office/officeart/2018/2/layout/IconLabelList"/>
    <dgm:cxn modelId="{05EB5287-2754-4619-815C-AB982D8DD9BD}" type="presParOf" srcId="{655C4F33-2F02-4491-A921-6805491C78AF}" destId="{C2B698DE-3199-4FDD-B1AD-EFFE37CDE8BD}" srcOrd="1" destOrd="0" presId="urn:microsoft.com/office/officeart/2018/2/layout/IconLabelList"/>
    <dgm:cxn modelId="{318FFF67-0AC9-4FA3-8C29-7AFB6410DDB7}" type="presParOf" srcId="{655C4F33-2F02-4491-A921-6805491C78AF}" destId="{F6B86C0C-18BC-4127-9BFF-881EF19281FA}" srcOrd="2" destOrd="0" presId="urn:microsoft.com/office/officeart/2018/2/layout/IconLabelList"/>
    <dgm:cxn modelId="{F5373578-D1DA-42F6-BA17-05FC3BB15491}" type="presParOf" srcId="{F6B86C0C-18BC-4127-9BFF-881EF19281FA}" destId="{AC425168-D5F3-4548-9311-266B297315CE}" srcOrd="0" destOrd="0" presId="urn:microsoft.com/office/officeart/2018/2/layout/IconLabelList"/>
    <dgm:cxn modelId="{61CDB9BA-B966-4C42-82FD-B49A8B8868C8}" type="presParOf" srcId="{F6B86C0C-18BC-4127-9BFF-881EF19281FA}" destId="{538FF84B-1EEE-47CF-A0EA-6C29C8372B5E}" srcOrd="1" destOrd="0" presId="urn:microsoft.com/office/officeart/2018/2/layout/IconLabelList"/>
    <dgm:cxn modelId="{326226C9-877F-4C4D-84CB-1968A0A72D57}" type="presParOf" srcId="{F6B86C0C-18BC-4127-9BFF-881EF19281FA}" destId="{4A3CEEC7-E74A-4428-A5F7-4411EB99E0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C41E4-757F-4DF8-B5B7-FBE1C9BBD09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4057BCC-2D08-45C4-8C1F-A063038FB2E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Baterai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7B776A-97CA-4F02-9327-1C5140CA5C99}" type="parTrans" cxnId="{24DD544D-4B41-40AE-9137-DD15EA4064AB}">
      <dgm:prSet/>
      <dgm:spPr/>
      <dgm:t>
        <a:bodyPr/>
        <a:lstStyle/>
        <a:p>
          <a:endParaRPr lang="en-US"/>
        </a:p>
      </dgm:t>
    </dgm:pt>
    <dgm:pt modelId="{A15F2D71-641C-4E53-BD66-61D662787803}" type="sibTrans" cxnId="{24DD544D-4B41-40AE-9137-DD15EA4064AB}">
      <dgm:prSet/>
      <dgm:spPr/>
      <dgm:t>
        <a:bodyPr/>
        <a:lstStyle/>
        <a:p>
          <a:endParaRPr lang="en-US"/>
        </a:p>
      </dgm:t>
    </dgm:pt>
    <dgm:pt modelId="{655C4F33-2F02-4491-A921-6805491C78AF}" type="pres">
      <dgm:prSet presAssocID="{5F2C41E4-757F-4DF8-B5B7-FBE1C9BBD09B}" presName="root" presStyleCnt="0">
        <dgm:presLayoutVars>
          <dgm:dir/>
          <dgm:resizeHandles val="exact"/>
        </dgm:presLayoutVars>
      </dgm:prSet>
      <dgm:spPr/>
    </dgm:pt>
    <dgm:pt modelId="{F6B86C0C-18BC-4127-9BFF-881EF19281FA}" type="pres">
      <dgm:prSet presAssocID="{84057BCC-2D08-45C4-8C1F-A063038FB2EC}" presName="compNode" presStyleCnt="0"/>
      <dgm:spPr/>
    </dgm:pt>
    <dgm:pt modelId="{AC425168-D5F3-4548-9311-266B297315CE}" type="pres">
      <dgm:prSet presAssocID="{84057BCC-2D08-45C4-8C1F-A063038FB2EC}" presName="iconRect" presStyleLbl="node1" presStyleIdx="0" presStyleCnt="1" custScaleX="222222" custScaleY="234995" custLinFactNeighborX="0" custLinFactNeighborY="-2935"/>
      <dgm:spPr>
        <a:blipFill rotWithShape="1">
          <a:blip xmlns:r="http://schemas.openxmlformats.org/officeDocument/2006/relationships" r:embed="rId1"/>
          <a:srcRect/>
          <a:stretch>
            <a:fillRect l="-21000" r="-21000"/>
          </a:stretch>
        </a:blipFill>
        <a:ln>
          <a:noFill/>
        </a:ln>
      </dgm:spPr>
    </dgm:pt>
    <dgm:pt modelId="{538FF84B-1EEE-47CF-A0EA-6C29C8372B5E}" type="pres">
      <dgm:prSet presAssocID="{84057BCC-2D08-45C4-8C1F-A063038FB2EC}" presName="spaceRect" presStyleCnt="0"/>
      <dgm:spPr/>
    </dgm:pt>
    <dgm:pt modelId="{4A3CEEC7-E74A-4428-A5F7-4411EB99E0F9}" type="pres">
      <dgm:prSet presAssocID="{84057BCC-2D08-45C4-8C1F-A063038FB2EC}" presName="textRect" presStyleLbl="revTx" presStyleIdx="0" presStyleCnt="1" custScaleX="92187" custScaleY="83564" custLinFactNeighborX="4238" custLinFactNeighborY="13607">
        <dgm:presLayoutVars>
          <dgm:chMax val="1"/>
          <dgm:chPref val="1"/>
        </dgm:presLayoutVars>
      </dgm:prSet>
      <dgm:spPr/>
    </dgm:pt>
  </dgm:ptLst>
  <dgm:cxnLst>
    <dgm:cxn modelId="{24DD544D-4B41-40AE-9137-DD15EA4064AB}" srcId="{5F2C41E4-757F-4DF8-B5B7-FBE1C9BBD09B}" destId="{84057BCC-2D08-45C4-8C1F-A063038FB2EC}" srcOrd="0" destOrd="0" parTransId="{757B776A-97CA-4F02-9327-1C5140CA5C99}" sibTransId="{A15F2D71-641C-4E53-BD66-61D662787803}"/>
    <dgm:cxn modelId="{2CC0297A-0052-434B-8852-898D2E7694D5}" type="presOf" srcId="{84057BCC-2D08-45C4-8C1F-A063038FB2EC}" destId="{4A3CEEC7-E74A-4428-A5F7-4411EB99E0F9}" srcOrd="0" destOrd="0" presId="urn:microsoft.com/office/officeart/2018/2/layout/IconLabelList"/>
    <dgm:cxn modelId="{50D353D1-0552-4CFB-849E-208C8D2B8027}" type="presOf" srcId="{5F2C41E4-757F-4DF8-B5B7-FBE1C9BBD09B}" destId="{655C4F33-2F02-4491-A921-6805491C78AF}" srcOrd="0" destOrd="0" presId="urn:microsoft.com/office/officeart/2018/2/layout/IconLabelList"/>
    <dgm:cxn modelId="{318FFF67-0AC9-4FA3-8C29-7AFB6410DDB7}" type="presParOf" srcId="{655C4F33-2F02-4491-A921-6805491C78AF}" destId="{F6B86C0C-18BC-4127-9BFF-881EF19281FA}" srcOrd="0" destOrd="0" presId="urn:microsoft.com/office/officeart/2018/2/layout/IconLabelList"/>
    <dgm:cxn modelId="{F5373578-D1DA-42F6-BA17-05FC3BB15491}" type="presParOf" srcId="{F6B86C0C-18BC-4127-9BFF-881EF19281FA}" destId="{AC425168-D5F3-4548-9311-266B297315CE}" srcOrd="0" destOrd="0" presId="urn:microsoft.com/office/officeart/2018/2/layout/IconLabelList"/>
    <dgm:cxn modelId="{61CDB9BA-B966-4C42-82FD-B49A8B8868C8}" type="presParOf" srcId="{F6B86C0C-18BC-4127-9BFF-881EF19281FA}" destId="{538FF84B-1EEE-47CF-A0EA-6C29C8372B5E}" srcOrd="1" destOrd="0" presId="urn:microsoft.com/office/officeart/2018/2/layout/IconLabelList"/>
    <dgm:cxn modelId="{326226C9-877F-4C4D-84CB-1968A0A72D57}" type="presParOf" srcId="{F6B86C0C-18BC-4127-9BFF-881EF19281FA}" destId="{4A3CEEC7-E74A-4428-A5F7-4411EB99E0F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45108-0878-4145-AD26-4761E091FEC5}">
      <dsp:nvSpPr>
        <dsp:cNvPr id="0" name=""/>
        <dsp:cNvSpPr/>
      </dsp:nvSpPr>
      <dsp:spPr>
        <a:xfrm>
          <a:off x="1038386" y="78863"/>
          <a:ext cx="1554187" cy="155418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ED99A-0070-4EF0-9748-F928F23E9122}">
      <dsp:nvSpPr>
        <dsp:cNvPr id="0" name=""/>
        <dsp:cNvSpPr/>
      </dsp:nvSpPr>
      <dsp:spPr>
        <a:xfrm>
          <a:off x="656376" y="1748907"/>
          <a:ext cx="2413119" cy="539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Panel Surya</a:t>
          </a:r>
        </a:p>
      </dsp:txBody>
      <dsp:txXfrm>
        <a:off x="656376" y="1748907"/>
        <a:ext cx="2413119" cy="539108"/>
      </dsp:txXfrm>
    </dsp:sp>
    <dsp:sp modelId="{AC425168-D5F3-4548-9311-266B297315CE}">
      <dsp:nvSpPr>
        <dsp:cNvPr id="0" name=""/>
        <dsp:cNvSpPr/>
      </dsp:nvSpPr>
      <dsp:spPr>
        <a:xfrm>
          <a:off x="5096542" y="120583"/>
          <a:ext cx="1554187" cy="155418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CEEC7-E74A-4428-A5F7-4411EB99E0F9}">
      <dsp:nvSpPr>
        <dsp:cNvPr id="0" name=""/>
        <dsp:cNvSpPr/>
      </dsp:nvSpPr>
      <dsp:spPr>
        <a:xfrm>
          <a:off x="4845410" y="1779658"/>
          <a:ext cx="2086632" cy="459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Fuel Cell</a:t>
          </a:r>
        </a:p>
      </dsp:txBody>
      <dsp:txXfrm>
        <a:off x="4845410" y="1779658"/>
        <a:ext cx="2086632" cy="459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25168-D5F3-4548-9311-266B297315CE}">
      <dsp:nvSpPr>
        <dsp:cNvPr id="0" name=""/>
        <dsp:cNvSpPr/>
      </dsp:nvSpPr>
      <dsp:spPr>
        <a:xfrm>
          <a:off x="684789" y="151041"/>
          <a:ext cx="1957498" cy="207001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1000" r="-2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CEEC7-E74A-4428-A5F7-4411EB99E0F9}">
      <dsp:nvSpPr>
        <dsp:cNvPr id="0" name=""/>
        <dsp:cNvSpPr/>
      </dsp:nvSpPr>
      <dsp:spPr>
        <a:xfrm>
          <a:off x="831761" y="2045388"/>
          <a:ext cx="1663570" cy="502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Baterai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1761" y="2045388"/>
        <a:ext cx="1663570" cy="502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42B206-A373-4B07-906E-55FA4AF327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E0571-EAFF-4692-B999-085C659404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18383-5417-4151-BC97-E139A7C45C47}" type="datetimeFigureOut">
              <a:rPr lang="en-ID" smtClean="0"/>
              <a:t>30/07/2020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E0D73-56C6-48DE-9AAC-17E8919FDF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2A9D9-9DAD-4345-A284-EF089ECA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63C4A-61A7-495F-93A6-21613367BB9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2252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0CA9A-F5E9-4CB4-8213-69D7D4B82811}" type="datetimeFigureOut">
              <a:rPr lang="en-ID" smtClean="0"/>
              <a:t>30/07/2020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ADCF2-EFAC-43CA-B62C-B3C46F8F7E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0685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pembangkit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kendali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pembangkit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terlibat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pembangkit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virtual. Pusat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kendali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pengoperasian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pembangkit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pengisian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baterai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dihasilkan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dihasilkan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pembangkit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menyalankan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barang-barang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penjadwalan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lain-lain.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DCF2-EFAC-43CA-B62C-B3C46F8F7E62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8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DCF2-EFAC-43CA-B62C-B3C46F8F7E62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909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DCF2-EFAC-43CA-B62C-B3C46F8F7E62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177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arsitektur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MQTT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MQTT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MQTT Broker. MQTT Broker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berjalan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meneruskan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pertukaran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Pada protocol MQTT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digantikan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“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pengiriman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mendaftarkan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Pengiriman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penerimaan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MQTT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MQTT Broker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subscribe. Publish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melabeli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infromasi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tertentu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Subscribe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diminta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MQTT juga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of Service (QoS)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memastikan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kualitas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pelayanan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pengiriman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broker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QoS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dibagi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 0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most once delivery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sebanyak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jaminan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level 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least once delivery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jaminan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 2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Exactly once delivery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berarti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dikirmkan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jaminan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bahwa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ADCF2-EFAC-43CA-B62C-B3C46F8F7E62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96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Rete.js juga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mendefinisikan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mengizinkan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instruksi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memproses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node editor yang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editor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built-in components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dibutuhkan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socket,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input, output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Inisialisasi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menghubungkan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mendaftarkan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 yang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register dan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 event pada Rete.js.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memproses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skema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dibutuhkan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inisialisasi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Komponen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Rete.js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memungkinkan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memproses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node dan data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dikirimkan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 lain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koneksi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input-output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 editor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disimpan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JSON agar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lain.</a:t>
            </a:r>
            <a:endParaRPr lang="en-ID" b="0" dirty="0"/>
          </a:p>
          <a:p>
            <a:endParaRPr lang="en-ID" b="0" dirty="0"/>
          </a:p>
          <a:p>
            <a:endParaRPr lang="en-ID" b="0" dirty="0"/>
          </a:p>
          <a:p>
            <a:r>
              <a:rPr lang="id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timescaleDB sendiri menggunakan </a:t>
            </a:r>
            <a:r>
              <a:rPr lang="id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hypertable</a:t>
            </a:r>
            <a:r>
              <a:rPr lang="id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merupakan abstraksi dari banyak potongan tabe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id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tunggal yang menyimpan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rekaman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potongan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id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tunggal tersebut disebut </a:t>
            </a:r>
            <a:r>
              <a:rPr lang="id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praktiknya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semua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instruksi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mengubah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menghapus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mengganti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pengindeksan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yang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berinteraksi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timescaleDB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hypertable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Indexing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dibentuk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mempercepat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pencarian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timeseries.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Ketika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hypertable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otomatis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juga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terbentuk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chunking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default interval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tujuh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Interval pada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chunk juga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diatur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keinginan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menghapus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lama,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timescaleDB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menyediakan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menghapus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menghapus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TimescaleDB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mengefisiensikan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kemampuan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retention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realtime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id-ID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D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DCF2-EFAC-43CA-B62C-B3C46F8F7E62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635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</a:t>
            </a:r>
            <a:r>
              <a:rPr lang="en-US" dirty="0" err="1"/>
              <a:t>akumulator</a:t>
            </a:r>
            <a:r>
              <a:rPr lang="en-US" dirty="0"/>
              <a:t> = </a:t>
            </a:r>
            <a:r>
              <a:rPr lang="en-US" dirty="0" err="1"/>
              <a:t>menghitung</a:t>
            </a:r>
            <a:r>
              <a:rPr lang="en-US" dirty="0"/>
              <a:t> total </a:t>
            </a:r>
            <a:r>
              <a:rPr lang="en-US" dirty="0" err="1"/>
              <a:t>energi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akumulasi</a:t>
            </a:r>
            <a:r>
              <a:rPr lang="en-US" dirty="0"/>
              <a:t> </a:t>
            </a:r>
            <a:r>
              <a:rPr lang="en-US" dirty="0" err="1"/>
              <a:t>dayaperhari</a:t>
            </a:r>
            <a:r>
              <a:rPr lang="en-US" dirty="0"/>
              <a:t> yang </a:t>
            </a:r>
            <a:r>
              <a:rPr lang="en-US"/>
              <a:t>didapatkan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database dan total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meteran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DCF2-EFAC-43CA-B62C-B3C46F8F7E62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3697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control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mengendalikan</a:t>
            </a:r>
            <a:r>
              <a:rPr lang="en-US" dirty="0"/>
              <a:t> </a:t>
            </a:r>
            <a:r>
              <a:rPr lang="en-US" dirty="0" err="1"/>
              <a:t>pembangkit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credential broker yang </a:t>
            </a:r>
            <a:r>
              <a:rPr lang="en-US" dirty="0" err="1"/>
              <a:t>dimasukan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dan </a:t>
            </a:r>
            <a:r>
              <a:rPr lang="en-US" dirty="0" err="1"/>
              <a:t>pesan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didefinisikan</a:t>
            </a:r>
            <a:r>
              <a:rPr lang="en-US" dirty="0"/>
              <a:t> pada </a:t>
            </a:r>
            <a:r>
              <a:rPr lang="en-US" dirty="0" err="1"/>
              <a:t>logika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di server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DCF2-EFAC-43CA-B62C-B3C46F8F7E62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7617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Potongan</a:t>
            </a:r>
            <a:r>
              <a:rPr lang="en-US" dirty="0"/>
              <a:t> file JSON yang </a:t>
            </a:r>
            <a:r>
              <a:rPr lang="en-US" dirty="0" err="1"/>
              <a:t>dihasilkan</a:t>
            </a:r>
            <a:r>
              <a:rPr lang="en-US" dirty="0"/>
              <a:t> pada </a:t>
            </a:r>
            <a:r>
              <a:rPr lang="en-US" dirty="0" err="1"/>
              <a:t>klien</a:t>
            </a:r>
            <a:r>
              <a:rPr lang="en-US"/>
              <a:t> ketika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dan </a:t>
            </a:r>
            <a:r>
              <a:rPr lang="en-US" dirty="0" err="1"/>
              <a:t>telah</a:t>
            </a:r>
            <a:r>
              <a:rPr lang="en-US" dirty="0"/>
              <a:t> di-deploy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DCF2-EFAC-43CA-B62C-B3C46F8F7E62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1193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Hypertable</a:t>
            </a:r>
            <a:r>
              <a:rPr lang="en-US" dirty="0"/>
              <a:t> = </a:t>
            </a:r>
            <a:r>
              <a:rPr lang="en-US" dirty="0" err="1"/>
              <a:t>abstraksi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dan </a:t>
            </a:r>
            <a:r>
              <a:rPr lang="en-US" dirty="0" err="1"/>
              <a:t>berisi</a:t>
            </a:r>
            <a:r>
              <a:rPr lang="en-US" dirty="0"/>
              <a:t> chunk table</a:t>
            </a:r>
          </a:p>
          <a:p>
            <a:r>
              <a:rPr lang="en-US" dirty="0"/>
              <a:t>Chunk table = </a:t>
            </a:r>
            <a:r>
              <a:rPr lang="en-US" dirty="0" err="1"/>
              <a:t>potongan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interval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(7 </a:t>
            </a:r>
            <a:r>
              <a:rPr lang="en-US" dirty="0" err="1"/>
              <a:t>hari</a:t>
            </a:r>
            <a:r>
              <a:rPr lang="en-US" dirty="0"/>
              <a:t>) dan chunk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terbuat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range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chunk table.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interval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rotasi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data lama 7 </a:t>
            </a:r>
            <a:r>
              <a:rPr lang="en-US" dirty="0" err="1"/>
              <a:t>hari</a:t>
            </a:r>
            <a:r>
              <a:rPr lang="en-US" dirty="0"/>
              <a:t> yang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interval chunk table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DCF2-EFAC-43CA-B62C-B3C46F8F7E62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799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ADCF2-EFAC-43CA-B62C-B3C46F8F7E62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976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2773-B61A-486D-9C0D-5F59746B8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0C09D-5E23-455A-832D-079E868A2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A53EF-EAC8-439A-ABDA-960B8CCA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5D1F-5D76-4EFD-9338-137A4CE613C5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E9E6D-EF1D-450F-BFC2-A476BCD56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426C1-52AE-4D69-AFD3-709FA2CF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025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EF60-DA34-45CE-A01A-30956DAF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F16EC-C00B-468F-A03F-5EF72DE28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ADC1C-6350-4D52-8DB2-15D7902D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D4CC-ABE2-4268-955D-022F93C5D8CF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E96AF-E3F0-495B-8B7E-4438F31E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391DE-06F9-4925-AC3E-B6D80FF9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922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BCEEB-46FE-4BBE-994E-8776C63D4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15EC0-FFE0-46D1-B0E1-DD25ABDF1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B4F3-C1C1-4BC5-9983-9E79117D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3ED00-1991-4F44-9C40-F5AA404BD54B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AF389-040B-4FF7-8D76-DCD2C079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2B18-69A7-4189-BA5E-661C3A12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5877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CADF5-85BC-46E4-8E43-E86159A3A468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21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4" y="116632"/>
            <a:ext cx="9646077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44B3-CBAD-4081-9181-0C56CC1817FD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8"/>
            <a:ext cx="11346141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2630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3ED9-58EF-4639-AF38-2ED2B25D0ACB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423366" y="3645024"/>
            <a:ext cx="7335172" cy="23509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  <p:extLst>
      <p:ext uri="{BB962C8B-B14F-4D97-AF65-F5344CB8AC3E}">
        <p14:creationId xmlns:p14="http://schemas.microsoft.com/office/powerpoint/2010/main" val="368227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322A-B182-4580-9E22-E32E701507E1}" type="datetime1">
              <a:rPr lang="ko-KR" altLang="en-US" smtClean="0"/>
              <a:t>2020-07-30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487488" y="2590796"/>
            <a:ext cx="6048672" cy="164066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E0F82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81A292-CAA8-4A7C-8FCA-3AD71A26C0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94" y="3289010"/>
            <a:ext cx="1560447" cy="14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95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E1DE-AAED-4E7C-A484-85973B3BE32B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5684F8-469F-4356-AE86-189CEFC491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91" y="2008021"/>
            <a:ext cx="554500" cy="53067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6F1DE74-0425-4200-8167-214911B75598}"/>
              </a:ext>
            </a:extLst>
          </p:cNvPr>
          <p:cNvGrpSpPr/>
          <p:nvPr userDrawn="1"/>
        </p:nvGrpSpPr>
        <p:grpSpPr>
          <a:xfrm>
            <a:off x="3503712" y="1789912"/>
            <a:ext cx="192021" cy="148986"/>
            <a:chOff x="2627784" y="1789912"/>
            <a:chExt cx="144016" cy="14898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042C515-9433-4DD9-9F08-FA625DCFC96E}"/>
                </a:ext>
              </a:extLst>
            </p:cNvPr>
            <p:cNvSpPr/>
            <p:nvPr/>
          </p:nvSpPr>
          <p:spPr>
            <a:xfrm>
              <a:off x="2627784" y="1789912"/>
              <a:ext cx="144016" cy="49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8FE6F3-263B-4635-A671-BC15AF7D20C2}"/>
                </a:ext>
              </a:extLst>
            </p:cNvPr>
            <p:cNvSpPr/>
            <p:nvPr/>
          </p:nvSpPr>
          <p:spPr>
            <a:xfrm>
              <a:off x="2627784" y="1889236"/>
              <a:ext cx="144016" cy="49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5E826BC-10CB-4577-B05E-AE2DFDBA0A41}"/>
              </a:ext>
            </a:extLst>
          </p:cNvPr>
          <p:cNvCxnSpPr/>
          <p:nvPr userDrawn="1"/>
        </p:nvCxnSpPr>
        <p:spPr>
          <a:xfrm>
            <a:off x="3599723" y="0"/>
            <a:ext cx="0" cy="1556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CAA817-99B5-42D8-8239-414653135D2E}"/>
              </a:ext>
            </a:extLst>
          </p:cNvPr>
          <p:cNvCxnSpPr/>
          <p:nvPr userDrawn="1"/>
        </p:nvCxnSpPr>
        <p:spPr>
          <a:xfrm>
            <a:off x="3599723" y="3140968"/>
            <a:ext cx="0" cy="371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19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AA715-F403-47CE-8407-01C689706DCE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98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62424" y="116632"/>
            <a:ext cx="9646077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 스타일 편집마스터 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C20A-8613-49F6-A3AB-73837E311553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31371" y="1176868"/>
            <a:ext cx="11346141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448A02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25919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805B1311-00B3-4900-9CF3-90761E25222B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31371" y="1176868"/>
            <a:ext cx="11346141" cy="4861277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2">
                    <a:lumMod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952755" y="183820"/>
            <a:ext cx="10807875" cy="72490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1036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4E62-5C4B-4F40-824C-39CFB4E4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18176-3E08-4FFC-AA1A-2F133FC21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50EEF-4A43-4049-80FF-B9656338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71CC3-E2E9-41C8-893A-14D91C5F385C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A37AD-8BD4-45EE-805C-872A0F74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7633D-AA3A-431E-91F4-E60F216A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7003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3915-6A3A-4E19-A34A-1CEC93D469C9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423366" y="3645024"/>
            <a:ext cx="7335172" cy="23509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  <p:extLst>
      <p:ext uri="{BB962C8B-B14F-4D97-AF65-F5344CB8AC3E}">
        <p14:creationId xmlns:p14="http://schemas.microsoft.com/office/powerpoint/2010/main" val="2661388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832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031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19FDD-1DB6-4108-9D06-BDFE356ADA99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423366" y="3645024"/>
            <a:ext cx="7335172" cy="23509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 입력하십시오</a:t>
            </a:r>
          </a:p>
        </p:txBody>
      </p:sp>
    </p:spTree>
    <p:extLst>
      <p:ext uri="{BB962C8B-B14F-4D97-AF65-F5344CB8AC3E}">
        <p14:creationId xmlns:p14="http://schemas.microsoft.com/office/powerpoint/2010/main" val="2770033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33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E2E88-6A87-4923-A695-C08C6C89DECA}"/>
              </a:ext>
            </a:extLst>
          </p:cNvPr>
          <p:cNvSpPr/>
          <p:nvPr userDrawn="1"/>
        </p:nvSpPr>
        <p:spPr>
          <a:xfrm>
            <a:off x="173631" y="0"/>
            <a:ext cx="942221" cy="1583239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15276D-F3BF-43F2-930C-943D3CCC450E}"/>
              </a:ext>
            </a:extLst>
          </p:cNvPr>
          <p:cNvSpPr/>
          <p:nvPr userDrawn="1"/>
        </p:nvSpPr>
        <p:spPr>
          <a:xfrm>
            <a:off x="1265750" y="0"/>
            <a:ext cx="542368" cy="911356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5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69537-CC5A-4694-B61B-401CDCE14E9F}"/>
              </a:ext>
            </a:extLst>
          </p:cNvPr>
          <p:cNvGrpSpPr/>
          <p:nvPr userDrawn="1"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045BAE-2033-4781-88D7-3316C0868B69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4C701790-911F-49B9-B58C-72E9534D4C93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CAA496-8808-490A-A588-30FACF8CED7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0774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31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5646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DE4DB8-95B1-490C-9ADC-E0A3E777B4A5}"/>
              </a:ext>
            </a:extLst>
          </p:cNvPr>
          <p:cNvSpPr/>
          <p:nvPr userDrawn="1"/>
        </p:nvSpPr>
        <p:spPr>
          <a:xfrm>
            <a:off x="419100" y="490537"/>
            <a:ext cx="8429625" cy="5876925"/>
          </a:xfrm>
          <a:prstGeom prst="roundRect">
            <a:avLst>
              <a:gd name="adj" fmla="val 48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5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A80C0-079F-4A65-A672-058AED44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EF53F-55B4-42F7-BF8B-FC894B676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7EF8E-3829-445D-B555-56FBEA3D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71001-69E1-4891-A6AC-5E1225128CC0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D7387-6281-47EC-A1D2-515FCA3E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3F984-793B-45ED-BE94-78361465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5518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DA522A-2DEF-4520-8803-18075D5AFB6D}"/>
              </a:ext>
            </a:extLst>
          </p:cNvPr>
          <p:cNvSpPr/>
          <p:nvPr userDrawn="1"/>
        </p:nvSpPr>
        <p:spPr>
          <a:xfrm>
            <a:off x="405725" y="347409"/>
            <a:ext cx="11380551" cy="6163182"/>
          </a:xfrm>
          <a:prstGeom prst="roundRect">
            <a:avLst>
              <a:gd name="adj" fmla="val 3889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143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665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B75548DB-9145-4C14-977F-BF3E634F8427}"/>
              </a:ext>
            </a:extLst>
          </p:cNvPr>
          <p:cNvSpPr/>
          <p:nvPr userDrawn="1"/>
        </p:nvSpPr>
        <p:spPr>
          <a:xfrm>
            <a:off x="3857624" y="601907"/>
            <a:ext cx="7771585" cy="5654186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1BB11-CE0C-4E0F-902B-E0070B16AAE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68565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37E444D-D0F8-454F-BC8D-5B07A246403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9443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7A26C-1F87-42E7-AD5B-9E66527C129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12030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0897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5B8CE5-8DE7-4B1E-A438-23286B4532FA}"/>
              </a:ext>
            </a:extLst>
          </p:cNvPr>
          <p:cNvSpPr/>
          <p:nvPr userDrawn="1"/>
        </p:nvSpPr>
        <p:spPr>
          <a:xfrm>
            <a:off x="0" y="0"/>
            <a:ext cx="378089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70290CC-81EF-4E15-9C76-9825C872E73D}"/>
              </a:ext>
            </a:extLst>
          </p:cNvPr>
          <p:cNvSpPr/>
          <p:nvPr userDrawn="1"/>
        </p:nvSpPr>
        <p:spPr>
          <a:xfrm>
            <a:off x="67749" y="2190042"/>
            <a:ext cx="1825371" cy="4705764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EF7E4-8494-44BA-9495-9F967125937F}"/>
              </a:ext>
            </a:extLst>
          </p:cNvPr>
          <p:cNvSpPr/>
          <p:nvPr userDrawn="1"/>
        </p:nvSpPr>
        <p:spPr>
          <a:xfrm>
            <a:off x="67749" y="4642338"/>
            <a:ext cx="874123" cy="2253468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2FCF1B-F1CF-41E9-84C6-9D8022AAF358}"/>
              </a:ext>
            </a:extLst>
          </p:cNvPr>
          <p:cNvSpPr/>
          <p:nvPr userDrawn="1"/>
        </p:nvSpPr>
        <p:spPr>
          <a:xfrm>
            <a:off x="1394131" y="5094016"/>
            <a:ext cx="698917" cy="1801790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5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ECE2-A11B-4308-B558-EE25DA2F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16B26-B84D-4FF1-823C-A05290F1B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A4462-F6F4-4A22-AC77-4EBE8BA74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F902C-AA6F-4499-9FAF-9261E1F3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C5D8-9A95-4A55-9BEE-D8E32BC3204E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5C825-D014-48DD-BA9D-95906A61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A710A-C360-45C7-8695-E4F78765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42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5DDF-1AD0-4A7D-9313-B1582022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A320C-61F5-483F-B5BC-F39296F0A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090DC-9D44-4CE0-929D-67B128037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2180CD-53C8-4EBF-B99A-4CAC0BB9B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373BE-AFC8-4AF0-B3B0-7100D4CEC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0CEA8-0D9D-47B2-B5EA-C7F58A45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B1C47-475D-4A22-88A2-471A058A9614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F0789-0B4F-4DC0-9BF0-9FA748A8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62952-55E6-41A5-B05A-DDF915C6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78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3030-BF74-429B-AEC2-EA8D89EB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206EA-8FA0-4A1A-8B43-48A9A0C6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C5BA-C95E-44F9-86A4-08C2BD913F80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BE440-6E1B-489B-9A2B-2CB92371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0B541-C87E-402F-A501-8D482D3A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86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75E0EF-EF0B-400C-97DB-C6B3BB0A3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D7147-6931-4895-A000-760B8F208D5D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8ECAF-5C12-40CE-96EB-9B36A884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9E2C2-E304-46DC-A189-AD67B42B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21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6B78-D152-454B-B2CD-AEE9AE63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1A0B6-15F9-4BB6-BF6C-B845AB44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4B4EA-2389-4EB9-9FE3-4DDD56035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1394-55EB-4FD4-A629-D6EE2B89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CD929-B21D-469E-8451-11DB9D21276F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F13A5-635A-4067-BC98-C6369D865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BD61E-7032-40D9-AFF8-7734D63C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94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909B-C6FB-4F1E-9A85-4CD52020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D79309-6F63-4F4C-8F24-B2ADCE98A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72DE6-947E-4F38-98CE-A48CD4861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AAA5C-F2E5-4659-84A3-2AA3CDA95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EFA77-1B4D-489F-A2AA-5831D85E5155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D4687-453C-44C9-B4E3-DEEB57EB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62BEC-0CD4-4A6B-AB9F-F3092A04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348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2D68E-1493-4811-9A4F-4516F98D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B7337-C481-469E-B246-ECC79B790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E6863-66C8-4250-99AF-E705DC2C7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49351-8EDD-4F59-BB68-0F13887394DE}" type="datetime1">
              <a:rPr lang="ko-KR" altLang="en-US" smtClean="0"/>
              <a:t>2020-07-30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0B8C-6A87-49D7-B372-6CD7E08FB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13462-8725-447E-A8E8-48870B3B6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CAEE5-557E-408D-B1ED-D95FE2AFF6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389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9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BF01B-4D3C-48DD-B7FD-C30A5BCFFB0A}" type="datetime1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85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26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4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072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96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7653198" y="5570290"/>
            <a:ext cx="42004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Muhammad Djati Pradana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1606829680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1B6DF-F5DF-4A69-90A5-F930BBC75A79}"/>
              </a:ext>
            </a:extLst>
          </p:cNvPr>
          <p:cNvSpPr txBox="1"/>
          <p:nvPr/>
        </p:nvSpPr>
        <p:spPr>
          <a:xfrm>
            <a:off x="1413551" y="1951672"/>
            <a:ext cx="9364898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altLang="ko-KR" sz="3000" b="1" dirty="0">
                <a:solidFill>
                  <a:schemeClr val="bg1"/>
                </a:solidFill>
                <a:latin typeface="Arial (hea"/>
                <a:cs typeface="Arial" panose="020B0604020202020204" pitchFamily="34" charset="0"/>
              </a:rPr>
              <a:t>RANCANG BANGUN PLATFORM SEBAGAI SISTEM PEMANTAUAN UNTUK PEMODELAN PEMBANGKIT LISTRIK VIRTUAL</a:t>
            </a:r>
            <a:endParaRPr lang="ko-KR" altLang="en-US" sz="3000" b="1" dirty="0">
              <a:solidFill>
                <a:schemeClr val="bg1"/>
              </a:solidFill>
              <a:latin typeface="Arial (hea"/>
              <a:cs typeface="Arial" panose="020B0604020202020204" pitchFamily="34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5A3F297C-9374-4FB1-8347-82F1E9BFD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933" y="5416402"/>
            <a:ext cx="47235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 err="1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Pembimbing</a:t>
            </a:r>
            <a:r>
              <a:rPr kumimoji="1"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Dr.-Ing. </a:t>
            </a:r>
            <a:r>
              <a:rPr kumimoji="1" lang="en-US" altLang="ko-KR" sz="2000" b="1" dirty="0" err="1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Eko</a:t>
            </a:r>
            <a:r>
              <a:rPr kumimoji="1"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 Adhi </a:t>
            </a:r>
            <a:r>
              <a:rPr kumimoji="1" lang="en-US" altLang="ko-KR" sz="2000" b="1" dirty="0" err="1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Setiawan</a:t>
            </a:r>
            <a:r>
              <a:rPr kumimoji="1"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 S.T., M.T.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F. </a:t>
            </a:r>
            <a:r>
              <a:rPr kumimoji="1" lang="en-US" altLang="ko-KR" sz="2000" b="1" dirty="0" err="1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Astha</a:t>
            </a:r>
            <a:r>
              <a:rPr kumimoji="1"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2000" b="1" dirty="0" err="1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Ekadiyanto</a:t>
            </a:r>
            <a:r>
              <a:rPr kumimoji="1"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 S.T., M.Sc.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F9B7D09-7658-4C36-B3D3-4ADD37B98F67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12F0D-F4BE-4E08-AAA5-D87284A65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37C4A737-BA0E-473A-A56F-ABC4176B5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383" y="3891786"/>
            <a:ext cx="20652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SKRIPSI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004BCF-6FE9-4702-9E1A-9671514B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67100" y="585373"/>
            <a:ext cx="520921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MQTT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414827" y="2530162"/>
            <a:ext cx="5547361" cy="37846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MQTT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merupakan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protokol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komunikasi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IoT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dengan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publish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subscribe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berdasarkan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topik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sangat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sederhana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ringan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Didesain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alat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memiliki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kemampuan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terbatas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dengan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bandwidth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rendah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latensi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tinggi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atau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jaringan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kurang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diandalkan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Protokol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MQTT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hanya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mengirimkan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paket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ukuran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kecil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sehingga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tidak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membebani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resource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jaringan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internet,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karena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sifat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protokol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MQTT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sederhana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efisien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568BDE-8BDF-4B9D-AD84-72B574C12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948" y="2263706"/>
            <a:ext cx="4991882" cy="3872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B2C863-BFDF-4577-AFEB-B468C76526DC}"/>
              </a:ext>
            </a:extLst>
          </p:cNvPr>
          <p:cNvSpPr txBox="1"/>
          <p:nvPr/>
        </p:nvSpPr>
        <p:spPr>
          <a:xfrm>
            <a:off x="6362292" y="6203352"/>
            <a:ext cx="458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M. Rouse. “What is MQTT (MQ Telemetry Transport)?”. [Online]. Available: https://internetofthingsagenda.techtarget.com/definition/MQTT-MQ-Telemetry-Transport [Accessed: 31 May 2020]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F7F7E-4CAC-4A1D-8785-6C49660D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15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443997" y="2768724"/>
            <a:ext cx="5589659" cy="1320552"/>
          </a:xfrm>
        </p:spPr>
        <p:txBody>
          <a:bodyPr/>
          <a:lstStyle/>
          <a:p>
            <a:pPr algn="l"/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59C9C98-F8B2-422F-90F2-B8016899558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966DB-F49D-4ACB-AF6E-109FA5D2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36491-BD0E-449D-AE29-4E408E0B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3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16633"/>
            <a:ext cx="9440753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Listrik Virtual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4C7E1-7FB1-478C-9F0C-1D6E15ED2C1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457" y="1219377"/>
            <a:ext cx="7826639" cy="55020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D8FA9-78BE-4A9A-B346-6146346A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38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011854" y="116633"/>
            <a:ext cx="9440753" cy="79692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altLang="ko-KR" sz="32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sz="3200" i="1">
                <a:latin typeface="Arial" panose="020B0604020202020204" pitchFamily="34" charset="0"/>
                <a:cs typeface="Arial" panose="020B0604020202020204" pitchFamily="34" charset="0"/>
              </a:rPr>
              <a:t>ofwan</a:t>
            </a:r>
            <a:r>
              <a:rPr lang="en-US" altLang="ko-KR" sz="3200" i="1" dirty="0">
                <a:latin typeface="Arial" panose="020B0604020202020204" pitchFamily="34" charset="0"/>
                <a:cs typeface="Arial" panose="020B0604020202020204" pitchFamily="34" charset="0"/>
              </a:rPr>
              <a:t> House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TREC FTUI (</a:t>
            </a:r>
            <a:r>
              <a:rPr lang="en-US" altLang="ko-KR" sz="3200" i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371EA-7F56-4CC6-9933-5A55CCAB04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07" y="1971264"/>
            <a:ext cx="7649386" cy="40049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DAFC6-3720-4497-A984-E25B1DDC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7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47156" y="110467"/>
            <a:ext cx="10363199" cy="796925"/>
          </a:xfrm>
        </p:spPr>
        <p:txBody>
          <a:bodyPr>
            <a:noAutofit/>
          </a:bodyPr>
          <a:lstStyle/>
          <a:p>
            <a:r>
              <a:rPr lang="en-US" altLang="ko-KR" sz="3000" dirty="0" err="1">
                <a:latin typeface="Arial" panose="020B0604020202020204" pitchFamily="34" charset="0"/>
                <a:cs typeface="Arial" panose="020B0604020202020204" pitchFamily="34" charset="0"/>
              </a:rPr>
              <a:t>Arsitektur</a:t>
            </a:r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Platform </a:t>
            </a:r>
            <a:r>
              <a:rPr lang="en-US" altLang="ko-KR" sz="3000" dirty="0" err="1">
                <a:latin typeface="Arial" panose="020B0604020202020204" pitchFamily="34" charset="0"/>
                <a:cs typeface="Arial" panose="020B0604020202020204" pitchFamily="34" charset="0"/>
              </a:rPr>
              <a:t>Simulasi</a:t>
            </a:r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000" dirty="0" err="1"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Listrik Virtual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1E927-6589-4B7C-AB04-240683C0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9DC256F-090A-4FD3-9D2D-BC243CC6F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91" y="1089179"/>
            <a:ext cx="77247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58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28807" y="95457"/>
            <a:ext cx="9825321" cy="796925"/>
          </a:xfrm>
        </p:spPr>
        <p:txBody>
          <a:bodyPr>
            <a:noAutofit/>
          </a:bodyPr>
          <a:lstStyle/>
          <a:p>
            <a:r>
              <a:rPr lang="en-ID" altLang="ko-KR" sz="3000" dirty="0" err="1"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ID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Node Editor pada Platform </a:t>
            </a:r>
            <a:r>
              <a:rPr lang="en-ID" altLang="ko-KR" sz="3000" dirty="0" err="1">
                <a:latin typeface="Arial" panose="020B0604020202020204" pitchFamily="34" charset="0"/>
                <a:cs typeface="Arial" panose="020B0604020202020204" pitchFamily="34" charset="0"/>
              </a:rPr>
              <a:t>Simulasi</a:t>
            </a:r>
            <a:r>
              <a:rPr lang="en-ID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3776D0-3443-4C29-8031-F9AC36D15C1B}"/>
              </a:ext>
            </a:extLst>
          </p:cNvPr>
          <p:cNvCxnSpPr>
            <a:cxnSpLocks/>
          </p:cNvCxnSpPr>
          <p:nvPr/>
        </p:nvCxnSpPr>
        <p:spPr>
          <a:xfrm>
            <a:off x="6096000" y="1101969"/>
            <a:ext cx="0" cy="57204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AF1A7C-CB01-4749-A904-EF1DB0105D6E}"/>
              </a:ext>
            </a:extLst>
          </p:cNvPr>
          <p:cNvSpPr txBox="1"/>
          <p:nvPr/>
        </p:nvSpPr>
        <p:spPr>
          <a:xfrm flipH="1">
            <a:off x="2346507" y="1303029"/>
            <a:ext cx="1871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 MQTT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2777B-6CB3-4426-8EFB-E43FD85728CF}"/>
              </a:ext>
            </a:extLst>
          </p:cNvPr>
          <p:cNvSpPr txBox="1"/>
          <p:nvPr/>
        </p:nvSpPr>
        <p:spPr>
          <a:xfrm flipH="1">
            <a:off x="7809681" y="1303029"/>
            <a:ext cx="24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Kalkulasi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BD62B8-62E5-4393-97CB-3BF101A49F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9223" y="2733241"/>
            <a:ext cx="1917246" cy="2415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B2712F-A1DB-4794-9006-1C95D288003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72275" y="2733241"/>
            <a:ext cx="1793114" cy="2415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ED7B22-D969-424D-B4FE-A527582D77A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43578" y="3142315"/>
            <a:ext cx="2043430" cy="20062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217F8A-74AE-4065-973A-2C2216FD647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209347" y="3142315"/>
            <a:ext cx="2043430" cy="200628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56C84A-3AA5-4CFF-8BBE-4AA8FCB41487}"/>
              </a:ext>
            </a:extLst>
          </p:cNvPr>
          <p:cNvCxnSpPr>
            <a:cxnSpLocks/>
          </p:cNvCxnSpPr>
          <p:nvPr/>
        </p:nvCxnSpPr>
        <p:spPr>
          <a:xfrm>
            <a:off x="608220" y="1847268"/>
            <a:ext cx="1118658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BF969-97C2-4C2A-8714-B57286FA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5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28807" y="95457"/>
            <a:ext cx="9825321" cy="796925"/>
          </a:xfrm>
        </p:spPr>
        <p:txBody>
          <a:bodyPr>
            <a:noAutofit/>
          </a:bodyPr>
          <a:lstStyle/>
          <a:p>
            <a:r>
              <a:rPr lang="en-ID" altLang="ko-KR" sz="3000" dirty="0" err="1"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ID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Node Editor pada Platform </a:t>
            </a:r>
            <a:r>
              <a:rPr lang="en-ID" altLang="ko-KR" sz="3000" dirty="0" err="1">
                <a:latin typeface="Arial" panose="020B0604020202020204" pitchFamily="34" charset="0"/>
                <a:cs typeface="Arial" panose="020B0604020202020204" pitchFamily="34" charset="0"/>
              </a:rPr>
              <a:t>Simulasi</a:t>
            </a:r>
            <a:r>
              <a:rPr lang="en-ID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3776D0-3443-4C29-8031-F9AC36D15C1B}"/>
              </a:ext>
            </a:extLst>
          </p:cNvPr>
          <p:cNvCxnSpPr>
            <a:cxnSpLocks/>
          </p:cNvCxnSpPr>
          <p:nvPr/>
        </p:nvCxnSpPr>
        <p:spPr>
          <a:xfrm>
            <a:off x="6096000" y="1092015"/>
            <a:ext cx="0" cy="571909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AF1A7C-CB01-4749-A904-EF1DB0105D6E}"/>
              </a:ext>
            </a:extLst>
          </p:cNvPr>
          <p:cNvSpPr txBox="1"/>
          <p:nvPr/>
        </p:nvSpPr>
        <p:spPr>
          <a:xfrm flipH="1">
            <a:off x="2346506" y="1303029"/>
            <a:ext cx="2035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2777B-6CB3-4426-8EFB-E43FD85728CF}"/>
              </a:ext>
            </a:extLst>
          </p:cNvPr>
          <p:cNvSpPr txBox="1"/>
          <p:nvPr/>
        </p:nvSpPr>
        <p:spPr>
          <a:xfrm flipH="1">
            <a:off x="7809681" y="1303029"/>
            <a:ext cx="24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Akumulator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1994C8-79FC-423D-B63B-E04C6233F5B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261775" y="1874780"/>
            <a:ext cx="2216439" cy="4713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966A1-75CF-4DA6-9DD9-FB947BFC39D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48316" y="2049309"/>
            <a:ext cx="2143981" cy="45390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7F1DCB-9C20-4465-B581-89746556A33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166196" y="2719481"/>
            <a:ext cx="2143981" cy="340054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BCA68F-F713-4A4E-9710-B7F2734CC9C2}"/>
              </a:ext>
            </a:extLst>
          </p:cNvPr>
          <p:cNvCxnSpPr>
            <a:cxnSpLocks/>
          </p:cNvCxnSpPr>
          <p:nvPr/>
        </p:nvCxnSpPr>
        <p:spPr>
          <a:xfrm>
            <a:off x="561328" y="1753484"/>
            <a:ext cx="1118658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AADF3-0002-4462-9156-D7844B2E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0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28807" y="95457"/>
            <a:ext cx="9825321" cy="796925"/>
          </a:xfrm>
        </p:spPr>
        <p:txBody>
          <a:bodyPr>
            <a:noAutofit/>
          </a:bodyPr>
          <a:lstStyle/>
          <a:p>
            <a:r>
              <a:rPr lang="en-ID" altLang="ko-KR" sz="3000" dirty="0" err="1"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ID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Node Editor pada Platform </a:t>
            </a:r>
            <a:r>
              <a:rPr lang="en-ID" altLang="ko-KR" sz="3000" dirty="0" err="1">
                <a:latin typeface="Arial" panose="020B0604020202020204" pitchFamily="34" charset="0"/>
                <a:cs typeface="Arial" panose="020B0604020202020204" pitchFamily="34" charset="0"/>
              </a:rPr>
              <a:t>Simulasi</a:t>
            </a:r>
            <a:r>
              <a:rPr lang="en-ID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  <a:endParaRPr lang="ko-KR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3776D0-3443-4C29-8031-F9AC36D15C1B}"/>
              </a:ext>
            </a:extLst>
          </p:cNvPr>
          <p:cNvCxnSpPr>
            <a:cxnSpLocks/>
          </p:cNvCxnSpPr>
          <p:nvPr/>
        </p:nvCxnSpPr>
        <p:spPr>
          <a:xfrm>
            <a:off x="6096000" y="1090708"/>
            <a:ext cx="0" cy="57204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AF1A7C-CB01-4749-A904-EF1DB0105D6E}"/>
              </a:ext>
            </a:extLst>
          </p:cNvPr>
          <p:cNvSpPr txBox="1"/>
          <p:nvPr/>
        </p:nvSpPr>
        <p:spPr>
          <a:xfrm flipH="1">
            <a:off x="2252721" y="1303029"/>
            <a:ext cx="2202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Spesifikasi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2777B-6CB3-4426-8EFB-E43FD85728CF}"/>
              </a:ext>
            </a:extLst>
          </p:cNvPr>
          <p:cNvSpPr txBox="1"/>
          <p:nvPr/>
        </p:nvSpPr>
        <p:spPr>
          <a:xfrm flipH="1">
            <a:off x="7809681" y="1303029"/>
            <a:ext cx="243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Kontrol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EFAD2C-1971-4D47-BEC1-0E4E7E841C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49524" y="2717424"/>
            <a:ext cx="2467736" cy="1033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C5F693-219E-4D28-8047-1C52AA6813E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033916" y="4318838"/>
            <a:ext cx="2467735" cy="1033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13A391-9B20-40FA-B773-F5150D56984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924587" y="2812200"/>
            <a:ext cx="2436271" cy="232250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4E033-12AE-498C-B702-41F78B0F6781}"/>
              </a:ext>
            </a:extLst>
          </p:cNvPr>
          <p:cNvCxnSpPr>
            <a:cxnSpLocks/>
          </p:cNvCxnSpPr>
          <p:nvPr/>
        </p:nvCxnSpPr>
        <p:spPr>
          <a:xfrm>
            <a:off x="608220" y="1847268"/>
            <a:ext cx="1118658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33EC0-EF0C-4FF7-A83A-FE876AD3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5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Use Case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FF340-4B4B-4027-AF2E-A471FD1895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1361" y="216298"/>
            <a:ext cx="6887217" cy="6179552"/>
          </a:xfrm>
          <a:prstGeom prst="rect">
            <a:avLst/>
          </a:prstGeom>
          <a:noFill/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DC7DC-AD6B-4B3F-A504-0934B8EB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6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443997" y="2077346"/>
            <a:ext cx="4884265" cy="1981696"/>
          </a:xfrm>
        </p:spPr>
        <p:txBody>
          <a:bodyPr/>
          <a:lstStyle/>
          <a:p>
            <a:pPr algn="l"/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59C9C98-F8B2-422F-90F2-B8016899558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966DB-F49D-4ACB-AF6E-109FA5D2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032A4-60A4-4417-BE28-BE18E8DB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4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381224" y="2514962"/>
            <a:ext cx="2214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3200" b="1" dirty="0">
                <a:solidFill>
                  <a:prstClr val="white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Outline</a:t>
            </a:r>
            <a:endParaRPr lang="ko-KR" altLang="en-US" sz="3200" b="1" dirty="0">
              <a:solidFill>
                <a:prstClr val="white"/>
              </a:solidFill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157077" y="1248957"/>
            <a:ext cx="5463026" cy="877271"/>
            <a:chOff x="3212069" y="2788503"/>
            <a:chExt cx="5495177" cy="316920"/>
          </a:xfrm>
        </p:grpSpPr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3670688" y="2788503"/>
              <a:ext cx="4295641" cy="133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>
                <a:defRPr/>
              </a:pP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Pendahuluan</a:t>
              </a:r>
              <a:endParaRPr lang="en-US" altLang="ko-KR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9" name="Text Box 11"/>
            <p:cNvSpPr txBox="1">
              <a:spLocks noChangeArrowheads="1"/>
            </p:cNvSpPr>
            <p:nvPr/>
          </p:nvSpPr>
          <p:spPr bwMode="auto">
            <a:xfrm>
              <a:off x="3670688" y="2916406"/>
              <a:ext cx="5036558" cy="189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atinLnBrk="1">
                <a:defRPr/>
              </a:pP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Berisi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tentang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latar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belakang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tujuan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penelitian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dan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batasan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penelitian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,.</a:t>
              </a:r>
            </a:p>
          </p:txBody>
        </p:sp>
        <p:sp>
          <p:nvSpPr>
            <p:cNvPr id="70" name="TextBox 13"/>
            <p:cNvSpPr txBox="1">
              <a:spLocks noChangeArrowheads="1"/>
            </p:cNvSpPr>
            <p:nvPr/>
          </p:nvSpPr>
          <p:spPr bwMode="auto">
            <a:xfrm>
              <a:off x="3212069" y="2788503"/>
              <a:ext cx="643239" cy="177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/>
              <a:r>
                <a:rPr lang="en-US" altLang="ko-KR" sz="2600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01</a:t>
              </a:r>
              <a:endParaRPr lang="ko-KR" altLang="en-US" sz="2600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57077" y="2203831"/>
            <a:ext cx="5254021" cy="878774"/>
            <a:chOff x="3212069" y="2788503"/>
            <a:chExt cx="4867301" cy="317463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3670688" y="2788503"/>
              <a:ext cx="4295641" cy="133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>
                <a:defRPr/>
              </a:pP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Landasan</a:t>
              </a:r>
              <a:r>
                <a:rPr lang="en-US" altLang="ko-KR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Teori</a:t>
              </a:r>
              <a:endParaRPr lang="en-US" altLang="ko-KR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3670688" y="2916949"/>
              <a:ext cx="4408682" cy="189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atinLnBrk="1">
                <a:defRPr/>
              </a:pP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Berisi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tentang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konsep-konsep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yang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akan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menjadi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dasar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dan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acuan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dalam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penelitian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3212069" y="2788503"/>
              <a:ext cx="643239" cy="177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/>
              <a:r>
                <a:rPr lang="en-US" altLang="ko-KR" sz="2600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02</a:t>
              </a:r>
              <a:endParaRPr lang="ko-KR" altLang="en-US" sz="2600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57077" y="3158683"/>
            <a:ext cx="5463026" cy="888174"/>
            <a:chOff x="3212069" y="2788503"/>
            <a:chExt cx="4867301" cy="320860"/>
          </a:xfrm>
        </p:grpSpPr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3670688" y="2788503"/>
              <a:ext cx="4295641" cy="133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>
                <a:defRPr/>
              </a:pP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Perancangan</a:t>
              </a:r>
              <a:r>
                <a:rPr lang="en-US" altLang="ko-KR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Sistem</a:t>
              </a:r>
              <a:endParaRPr lang="en-US" altLang="ko-KR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3670688" y="2920346"/>
              <a:ext cx="4408682" cy="189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atinLnBrk="1">
                <a:defRPr/>
              </a:pP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Berisi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tentang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skenario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dalam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perancangan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sistem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pemantauan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pada platform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simulasi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pembangkit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listrik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virtual</a:t>
              </a:r>
            </a:p>
          </p:txBody>
        </p:sp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3212069" y="2788503"/>
              <a:ext cx="643239" cy="177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/>
              <a:r>
                <a:rPr lang="en-US" altLang="ko-KR" sz="2600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03</a:t>
              </a:r>
              <a:endParaRPr lang="ko-KR" altLang="en-US" sz="2600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157077" y="4113571"/>
            <a:ext cx="5771118" cy="869148"/>
            <a:chOff x="3212069" y="2788503"/>
            <a:chExt cx="4867301" cy="313986"/>
          </a:xfrm>
        </p:grpSpPr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3670688" y="2788503"/>
              <a:ext cx="4295641" cy="233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>
                <a:defRPr/>
              </a:pP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Implemetasi</a:t>
              </a:r>
              <a:r>
                <a:rPr lang="en-US" altLang="ko-KR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Pengujian</a:t>
              </a:r>
              <a:r>
                <a:rPr lang="en-US" altLang="ko-KR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dan </a:t>
              </a: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Analisis</a:t>
              </a:r>
              <a:r>
                <a:rPr lang="en-US" altLang="ko-KR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Sistem</a:t>
              </a:r>
              <a:endParaRPr lang="en-US" altLang="ko-KR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5" name="Text Box 11"/>
            <p:cNvSpPr txBox="1">
              <a:spLocks noChangeArrowheads="1"/>
            </p:cNvSpPr>
            <p:nvPr/>
          </p:nvSpPr>
          <p:spPr bwMode="auto">
            <a:xfrm>
              <a:off x="3670688" y="2913472"/>
              <a:ext cx="4408682" cy="1890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atinLnBrk="1">
                <a:defRPr/>
              </a:pP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Berisi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tentang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implementasi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dan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pengujian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terhadap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platform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simulasi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pembangkit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listrik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virtual</a:t>
              </a:r>
            </a:p>
          </p:txBody>
        </p:sp>
        <p:sp>
          <p:nvSpPr>
            <p:cNvPr id="46" name="TextBox 13"/>
            <p:cNvSpPr txBox="1">
              <a:spLocks noChangeArrowheads="1"/>
            </p:cNvSpPr>
            <p:nvPr/>
          </p:nvSpPr>
          <p:spPr bwMode="auto">
            <a:xfrm>
              <a:off x="3212069" y="2788503"/>
              <a:ext cx="643239" cy="177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/>
              <a:r>
                <a:rPr lang="en-US" altLang="ko-KR" sz="2600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04</a:t>
              </a:r>
              <a:endParaRPr lang="ko-KR" altLang="en-US" sz="2600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57077" y="5068480"/>
            <a:ext cx="5771117" cy="811398"/>
            <a:chOff x="3212069" y="2788503"/>
            <a:chExt cx="4867301" cy="293122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3670688" y="2788503"/>
              <a:ext cx="4295641" cy="133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>
                <a:defRPr/>
              </a:pPr>
              <a:r>
                <a:rPr lang="en-US" altLang="ko-KR" b="1" dirty="0" err="1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Penutup</a:t>
              </a:r>
              <a:endParaRPr lang="en-US" altLang="ko-KR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9" name="Text Box 11"/>
            <p:cNvSpPr txBox="1">
              <a:spLocks noChangeArrowheads="1"/>
            </p:cNvSpPr>
            <p:nvPr/>
          </p:nvSpPr>
          <p:spPr bwMode="auto">
            <a:xfrm>
              <a:off x="3670688" y="2912557"/>
              <a:ext cx="4408682" cy="1690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atinLnBrk="1">
                <a:defRPr/>
              </a:pP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Berisi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tentang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kesimpulan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dan saran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untuk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pengembangan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selanjutnya</a:t>
              </a:r>
              <a:r>
                <a:rPr lang="en-US" altLang="ko-KR" sz="1400" i="1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terhadap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platform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simulasi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pembangkit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listrik</a:t>
              </a:r>
              <a:r>
                <a:rPr lang="en-US" altLang="ko-KR" sz="1400" dirty="0">
                  <a:solidFill>
                    <a:prstClr val="white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 virtual</a:t>
              </a:r>
            </a:p>
          </p:txBody>
        </p:sp>
        <p:sp>
          <p:nvSpPr>
            <p:cNvPr id="50" name="TextBox 13"/>
            <p:cNvSpPr txBox="1">
              <a:spLocks noChangeArrowheads="1"/>
            </p:cNvSpPr>
            <p:nvPr/>
          </p:nvSpPr>
          <p:spPr bwMode="auto">
            <a:xfrm>
              <a:off x="3212069" y="2788503"/>
              <a:ext cx="643239" cy="177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atinLnBrk="1"/>
              <a:r>
                <a:rPr lang="en-US" altLang="ko-KR" sz="2600" b="1" dirty="0">
                  <a:solidFill>
                    <a:srgbClr val="E0F825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05</a:t>
              </a:r>
              <a:endParaRPr lang="ko-KR" altLang="en-US" sz="2600" b="1" dirty="0">
                <a:solidFill>
                  <a:srgbClr val="E0F825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6D93221E-C4C3-4067-B6F4-A2586FBD4C59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EC5618-EA54-435A-A180-24744B07C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FBCF5-A0A4-4190-946C-C39090B8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79959" y="2482081"/>
            <a:ext cx="5519637" cy="307465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  <a:p>
            <a:pPr marL="0" indent="0" algn="just">
              <a:lnSpc>
                <a:spcPct val="100000"/>
              </a:lnSpc>
            </a:pPr>
            <a:r>
              <a:rPr lang="de-DE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Ubuntu Server 18.04 berbasis x86 (64-bit)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 CPU: 1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RAM: 2 GB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Bandwidth: Up to 10 Gbps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Kapasitas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 Gb 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5795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13" name="내용 개체 틀 36">
            <a:extLst>
              <a:ext uri="{FF2B5EF4-FFF2-40B4-BE49-F238E27FC236}">
                <a16:creationId xmlns:a16="http://schemas.microsoft.com/office/drawing/2014/main" id="{96529301-CED1-4DB9-A2AA-106DCB4547D4}"/>
              </a:ext>
            </a:extLst>
          </p:cNvPr>
          <p:cNvSpPr txBox="1">
            <a:spLocks/>
          </p:cNvSpPr>
          <p:nvPr/>
        </p:nvSpPr>
        <p:spPr>
          <a:xfrm>
            <a:off x="6392400" y="2480115"/>
            <a:ext cx="5519635" cy="307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  <a:p>
            <a:pPr marL="0" indent="0">
              <a:lnSpc>
                <a:spcPct val="100000"/>
              </a:lnSpc>
            </a:pP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Ubuntu Server 18.04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 CPU: 1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RAM: 2 GB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Bandwidth: Up to 10 Gbps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Kapasitas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Penyimpanan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 Gb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3776D0-3443-4C29-8031-F9AC36D15C1B}"/>
              </a:ext>
            </a:extLst>
          </p:cNvPr>
          <p:cNvCxnSpPr>
            <a:cxnSpLocks/>
          </p:cNvCxnSpPr>
          <p:nvPr/>
        </p:nvCxnSpPr>
        <p:spPr>
          <a:xfrm>
            <a:off x="6096000" y="1303029"/>
            <a:ext cx="0" cy="528533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2FD51-04A9-4BA4-8236-88E74E82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0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88965" y="2183355"/>
            <a:ext cx="3428137" cy="1253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endParaRPr lang="en-US" altLang="ko-KR" sz="3200" kern="120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DC7DC-AD6B-4B3F-A504-0934B8EB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7E9FA8BB-97ED-4F38-9D54-C0FF87CB8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835" y="4021570"/>
            <a:ext cx="3852398" cy="99134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Photovoltaic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1E581-85CF-4CFC-8562-336997CF1EF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35732" y="0"/>
            <a:ext cx="3494049" cy="68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45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08021" y="1068505"/>
            <a:ext cx="8110821" cy="47887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Photovoltaic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7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7C8E1-F8B8-4D25-AF18-A798C98ABE7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9636" y="2093539"/>
            <a:ext cx="6120826" cy="2108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B3EB6-9AF2-4167-B5CC-7C60E376A3F4}"/>
              </a:ext>
            </a:extLst>
          </p:cNvPr>
          <p:cNvPicPr/>
          <p:nvPr/>
        </p:nvPicPr>
        <p:blipFill rotWithShape="1">
          <a:blip r:embed="rId6"/>
          <a:srcRect t="101" r="19298" b="1342"/>
          <a:stretch/>
        </p:blipFill>
        <p:spPr>
          <a:xfrm>
            <a:off x="6635261" y="1682956"/>
            <a:ext cx="4833195" cy="4631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 descr="Halaman Utama">
            <a:extLst>
              <a:ext uri="{FF2B5EF4-FFF2-40B4-BE49-F238E27FC236}">
                <a16:creationId xmlns:a16="http://schemas.microsoft.com/office/drawing/2014/main" id="{87B91633-88B9-4AD0-AB87-E91BA82CD8AA}"/>
              </a:ext>
            </a:extLst>
          </p:cNvPr>
          <p:cNvSpPr txBox="1"/>
          <p:nvPr/>
        </p:nvSpPr>
        <p:spPr>
          <a:xfrm>
            <a:off x="2165821" y="4281261"/>
            <a:ext cx="220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Hypertable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A9AA358-5FDA-41F7-8A37-2AFD9692AB52}"/>
              </a:ext>
            </a:extLst>
          </p:cNvPr>
          <p:cNvSpPr/>
          <p:nvPr/>
        </p:nvSpPr>
        <p:spPr>
          <a:xfrm>
            <a:off x="3955963" y="5226097"/>
            <a:ext cx="2374499" cy="82061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A438E3-3758-40FA-9E06-0CF654330AC9}"/>
              </a:ext>
            </a:extLst>
          </p:cNvPr>
          <p:cNvSpPr txBox="1"/>
          <p:nvPr/>
        </p:nvSpPr>
        <p:spPr>
          <a:xfrm flipH="1">
            <a:off x="3875947" y="5451739"/>
            <a:ext cx="237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Daftar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Chunk Table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9BE229-855E-47E5-89EE-98FEE3C1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0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88965" y="2183355"/>
            <a:ext cx="3428137" cy="1253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  <a:endParaRPr lang="en-US" altLang="ko-KR" sz="3200" kern="120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DC7DC-AD6B-4B3F-A504-0934B8EB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7E9FA8BB-97ED-4F38-9D54-C0FF87CB8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835" y="4021570"/>
            <a:ext cx="3852398" cy="99134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Kedua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Cell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307235-5CC9-4684-A164-C973981830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65459" y="0"/>
            <a:ext cx="3359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08021" y="1273799"/>
            <a:ext cx="8110821" cy="47887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Kedua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Fuel Cell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7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[4]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11" name="TextBox 10" descr="Halaman Utama">
            <a:extLst>
              <a:ext uri="{FF2B5EF4-FFF2-40B4-BE49-F238E27FC236}">
                <a16:creationId xmlns:a16="http://schemas.microsoft.com/office/drawing/2014/main" id="{87B91633-88B9-4AD0-AB87-E91BA82CD8AA}"/>
              </a:ext>
            </a:extLst>
          </p:cNvPr>
          <p:cNvSpPr txBox="1"/>
          <p:nvPr/>
        </p:nvSpPr>
        <p:spPr>
          <a:xfrm>
            <a:off x="1831467" y="3737535"/>
            <a:ext cx="220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Hypertable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A9AA358-5FDA-41F7-8A37-2AFD9692AB52}"/>
              </a:ext>
            </a:extLst>
          </p:cNvPr>
          <p:cNvSpPr/>
          <p:nvPr/>
        </p:nvSpPr>
        <p:spPr>
          <a:xfrm>
            <a:off x="3800344" y="4681776"/>
            <a:ext cx="2374499" cy="82061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A438E3-3758-40FA-9E06-0CF654330AC9}"/>
              </a:ext>
            </a:extLst>
          </p:cNvPr>
          <p:cNvSpPr txBox="1"/>
          <p:nvPr/>
        </p:nvSpPr>
        <p:spPr>
          <a:xfrm flipH="1">
            <a:off x="3720328" y="4907418"/>
            <a:ext cx="237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Daftar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Chunk Table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186182-58B2-4D07-B656-F616A41364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13099" y="2286514"/>
            <a:ext cx="5782901" cy="1338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EDDE81-1192-49A9-AF26-0CC7C57A827C}"/>
              </a:ext>
            </a:extLst>
          </p:cNvPr>
          <p:cNvPicPr/>
          <p:nvPr/>
        </p:nvPicPr>
        <p:blipFill rotWithShape="1">
          <a:blip r:embed="rId6"/>
          <a:srcRect l="557" t="1" r="18443" b="304"/>
          <a:stretch/>
        </p:blipFill>
        <p:spPr>
          <a:xfrm>
            <a:off x="6339154" y="2286514"/>
            <a:ext cx="5206213" cy="3297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52194-3D9E-4366-9D97-FBA4EC7D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88965" y="2183355"/>
            <a:ext cx="3428137" cy="1253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[5]</a:t>
            </a:r>
            <a:endParaRPr lang="en-US" altLang="ko-KR" sz="3200" kern="120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DC7DC-AD6B-4B3F-A504-0934B8EB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7E9FA8BB-97ED-4F38-9D54-C0FF87CB8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835" y="4021570"/>
            <a:ext cx="3852398" cy="99134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Ketiga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Baterai</a:t>
            </a:r>
            <a:r>
              <a:rPr lang="en-US" sz="24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FE1821-BDD3-4A62-818B-5705970567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49765" y="0"/>
            <a:ext cx="3530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97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08021" y="1273799"/>
            <a:ext cx="8110821" cy="47887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Ketiga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Baterai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7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[6]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11" name="TextBox 10" descr="Halaman Utama">
            <a:extLst>
              <a:ext uri="{FF2B5EF4-FFF2-40B4-BE49-F238E27FC236}">
                <a16:creationId xmlns:a16="http://schemas.microsoft.com/office/drawing/2014/main" id="{87B91633-88B9-4AD0-AB87-E91BA82CD8AA}"/>
              </a:ext>
            </a:extLst>
          </p:cNvPr>
          <p:cNvSpPr txBox="1"/>
          <p:nvPr/>
        </p:nvSpPr>
        <p:spPr>
          <a:xfrm>
            <a:off x="5131129" y="3429000"/>
            <a:ext cx="220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Hypertable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A438E3-3758-40FA-9E06-0CF654330AC9}"/>
              </a:ext>
            </a:extLst>
          </p:cNvPr>
          <p:cNvSpPr txBox="1"/>
          <p:nvPr/>
        </p:nvSpPr>
        <p:spPr>
          <a:xfrm flipH="1">
            <a:off x="5048107" y="5988625"/>
            <a:ext cx="237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Daftar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Chunk Table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D5D90-36BD-4C1E-97E7-A7DC1FF5035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68038" y="2193083"/>
            <a:ext cx="6907997" cy="1105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66FACA-AACE-4B41-9C87-E36DF26BF7F5}"/>
              </a:ext>
            </a:extLst>
          </p:cNvPr>
          <p:cNvPicPr/>
          <p:nvPr/>
        </p:nvPicPr>
        <p:blipFill rotWithShape="1">
          <a:blip r:embed="rId5"/>
          <a:srcRect l="415" t="1292" r="19012" b="2433"/>
          <a:stretch/>
        </p:blipFill>
        <p:spPr>
          <a:xfrm>
            <a:off x="3298004" y="4057059"/>
            <a:ext cx="6079304" cy="1797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09BA5-F96A-4B17-8065-BB2A92B38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5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79964" y="1729665"/>
            <a:ext cx="5519637" cy="3543582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2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 Editor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ditambahkan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menu yang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tersedia</a:t>
            </a:r>
            <a:endParaRPr lang="en-US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dihapus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dan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diduplikasi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dicari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search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dibesarkan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dikecilkan</a:t>
            </a:r>
            <a:endParaRPr lang="en-US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dihubungkan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 lain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5795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13" name="내용 개체 틀 36">
            <a:extLst>
              <a:ext uri="{FF2B5EF4-FFF2-40B4-BE49-F238E27FC236}">
                <a16:creationId xmlns:a16="http://schemas.microsoft.com/office/drawing/2014/main" id="{96529301-CED1-4DB9-A2AA-106DCB4547D4}"/>
              </a:ext>
            </a:extLst>
          </p:cNvPr>
          <p:cNvSpPr txBox="1">
            <a:spLocks/>
          </p:cNvSpPr>
          <p:nvPr/>
        </p:nvSpPr>
        <p:spPr>
          <a:xfrm>
            <a:off x="6392400" y="1598513"/>
            <a:ext cx="5519635" cy="498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Usability Testing</a:t>
            </a:r>
          </a:p>
          <a:p>
            <a:pPr marL="0" indent="0" algn="just">
              <a:lnSpc>
                <a:spcPct val="100000"/>
              </a:lnSpc>
            </a:pP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</a:pP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Kuesioner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skala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 algn="just">
              <a:lnSpc>
                <a:spcPct val="100000"/>
              </a:lnSpc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=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Setuju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(STS)</a:t>
            </a:r>
          </a:p>
          <a:p>
            <a:pPr marL="0" indent="0" algn="just">
              <a:lnSpc>
                <a:spcPct val="100000"/>
              </a:lnSpc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=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Kurang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Setuju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(KS)</a:t>
            </a:r>
          </a:p>
          <a:p>
            <a:pPr marL="0" indent="0" algn="just">
              <a:lnSpc>
                <a:spcPct val="100000"/>
              </a:lnSpc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=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(C) </a:t>
            </a:r>
          </a:p>
          <a:p>
            <a:pPr marL="0" indent="0" algn="just">
              <a:lnSpc>
                <a:spcPct val="100000"/>
              </a:lnSpc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=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Setuju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(S)</a:t>
            </a:r>
          </a:p>
          <a:p>
            <a:pPr marL="0" indent="0" algn="just">
              <a:lnSpc>
                <a:spcPct val="100000"/>
              </a:lnSpc>
            </a:pP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=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Sangat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Setuju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(SS)</a:t>
            </a:r>
          </a:p>
          <a:p>
            <a:pPr marL="0" indent="0" algn="just">
              <a:lnSpc>
                <a:spcPct val="100000"/>
              </a:lnSpc>
            </a:pPr>
            <a:endParaRPr lang="en-US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3776D0-3443-4C29-8031-F9AC36D15C1B}"/>
              </a:ext>
            </a:extLst>
          </p:cNvPr>
          <p:cNvCxnSpPr>
            <a:cxnSpLocks/>
          </p:cNvCxnSpPr>
          <p:nvPr/>
        </p:nvCxnSpPr>
        <p:spPr>
          <a:xfrm>
            <a:off x="6096000" y="1303029"/>
            <a:ext cx="0" cy="528533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AED98B-BBF1-436C-AAB4-9846C024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18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18069" y="165795"/>
            <a:ext cx="8585809" cy="796925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Pengujian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Node Editor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79997E2-1AB2-4F03-8053-1D5C4FB1B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25586"/>
              </p:ext>
            </p:extLst>
          </p:nvPr>
        </p:nvGraphicFramePr>
        <p:xfrm>
          <a:off x="1470670" y="1950202"/>
          <a:ext cx="9760038" cy="306727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685626">
                  <a:extLst>
                    <a:ext uri="{9D8B030D-6E8A-4147-A177-3AD203B41FA5}">
                      <a16:colId xmlns:a16="http://schemas.microsoft.com/office/drawing/2014/main" val="492590519"/>
                    </a:ext>
                  </a:extLst>
                </a:gridCol>
                <a:gridCol w="1627974">
                  <a:extLst>
                    <a:ext uri="{9D8B030D-6E8A-4147-A177-3AD203B41FA5}">
                      <a16:colId xmlns:a16="http://schemas.microsoft.com/office/drawing/2014/main" val="2727678044"/>
                    </a:ext>
                  </a:extLst>
                </a:gridCol>
                <a:gridCol w="1446438">
                  <a:extLst>
                    <a:ext uri="{9D8B030D-6E8A-4147-A177-3AD203B41FA5}">
                      <a16:colId xmlns:a16="http://schemas.microsoft.com/office/drawing/2014/main" val="275071904"/>
                    </a:ext>
                  </a:extLst>
                </a:gridCol>
              </a:tblGrid>
              <a:tr h="6446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ID" sz="18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Berhasil</a:t>
                      </a:r>
                      <a:endParaRPr lang="en-ID" sz="18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Gagal</a:t>
                      </a:r>
                      <a:endParaRPr lang="en-ID" sz="1800" b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0636641"/>
                  </a:ext>
                </a:extLst>
              </a:tr>
              <a:tr h="5000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ditambahkan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melalui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menu yang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tersedia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5047422"/>
                  </a:ext>
                </a:extLst>
              </a:tr>
              <a:tr h="4923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dihapus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8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delete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dan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diduplikasi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8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clone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9098153"/>
                  </a:ext>
                </a:extLst>
              </a:tr>
              <a:tr h="4689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dicari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melalui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fitur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search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717083"/>
                  </a:ext>
                </a:extLst>
              </a:tr>
              <a:tr h="49236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dibesarkan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dikecilkan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085544"/>
                  </a:ext>
                </a:extLst>
              </a:tr>
              <a:tr h="4689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dihubungkan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node lain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75737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365427-DC5A-4D88-BD9A-DEC54887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00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44201" y="1951077"/>
            <a:ext cx="9910218" cy="163361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Hasil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Kuesioner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20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endParaRPr lang="en-US" sz="22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Listrik Virtual = 5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endParaRPr lang="en-US" sz="22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Listrik Virtual = 15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endParaRPr lang="en-US" sz="22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082192" y="165795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i="1" dirty="0">
                <a:latin typeface="Arial" panose="020B0604020202020204" pitchFamily="34" charset="0"/>
                <a:cs typeface="Arial" panose="020B0604020202020204" pitchFamily="34" charset="0"/>
              </a:rPr>
              <a:t>Usability Testing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164BDE-6770-406B-9B6F-66DBA649F01D}"/>
                  </a:ext>
                </a:extLst>
              </p:cNvPr>
              <p:cNvSpPr/>
              <p:nvPr/>
            </p:nvSpPr>
            <p:spPr>
              <a:xfrm>
                <a:off x="2082192" y="3798277"/>
                <a:ext cx="2679643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D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ID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B164BDE-6770-406B-9B6F-66DBA649F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192" y="3798277"/>
                <a:ext cx="2679643" cy="1169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0EA3AA-5723-4C83-B1ED-86E0827E346E}"/>
                  </a:ext>
                </a:extLst>
              </p:cNvPr>
              <p:cNvSpPr/>
              <p:nvPr/>
            </p:nvSpPr>
            <p:spPr>
              <a:xfrm>
                <a:off x="6714265" y="4074923"/>
                <a:ext cx="1987724" cy="616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i="1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ID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D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ID" i="0"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ID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0EA3AA-5723-4C83-B1ED-86E0827E3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265" y="4074923"/>
                <a:ext cx="1987724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2B2BD9-AAFF-46F3-9242-E7E89F892F41}"/>
              </a:ext>
            </a:extLst>
          </p:cNvPr>
          <p:cNvSpPr txBox="1"/>
          <p:nvPr/>
        </p:nvSpPr>
        <p:spPr>
          <a:xfrm>
            <a:off x="2696308" y="49202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Deviasi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559D3-2F76-4794-A083-2E76EA80F3D8}"/>
              </a:ext>
            </a:extLst>
          </p:cNvPr>
          <p:cNvSpPr txBox="1"/>
          <p:nvPr/>
        </p:nvSpPr>
        <p:spPr>
          <a:xfrm>
            <a:off x="6714265" y="490593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Confidence Interval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52EF3-DB91-4D30-8E18-6D3E42FB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3EB25F-1C0E-4F8B-BA3C-C2C743C0465D}"/>
              </a:ext>
            </a:extLst>
          </p:cNvPr>
          <p:cNvSpPr/>
          <p:nvPr/>
        </p:nvSpPr>
        <p:spPr>
          <a:xfrm>
            <a:off x="7783550" y="4074923"/>
            <a:ext cx="918439" cy="616644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C31E28-407B-42D4-8D53-3C00A458C765}"/>
              </a:ext>
            </a:extLst>
          </p:cNvPr>
          <p:cNvSpPr txBox="1"/>
          <p:nvPr/>
        </p:nvSpPr>
        <p:spPr>
          <a:xfrm>
            <a:off x="7430167" y="364513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Margin of Error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41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443998" y="2768724"/>
            <a:ext cx="3652002" cy="1320552"/>
          </a:xfrm>
        </p:spPr>
        <p:txBody>
          <a:bodyPr/>
          <a:lstStyle/>
          <a:p>
            <a:pPr algn="l"/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59C9C98-F8B2-422F-90F2-B8016899558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966DB-F49D-4ACB-AF6E-109FA5D2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81A717-B100-4454-91BD-DDB88F16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680756" y="1027427"/>
            <a:ext cx="7234237" cy="58936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Listrik Virtual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082192" y="165795"/>
            <a:ext cx="7671408" cy="79692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i="1" dirty="0">
                <a:latin typeface="Arial" panose="020B0604020202020204" pitchFamily="34" charset="0"/>
                <a:cs typeface="Arial" panose="020B0604020202020204" pitchFamily="34" charset="0"/>
              </a:rPr>
              <a:t>Usability Testing 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403410-2F9E-4672-BEF8-19A84F53B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91148"/>
              </p:ext>
            </p:extLst>
          </p:nvPr>
        </p:nvGraphicFramePr>
        <p:xfrm>
          <a:off x="6214058" y="1434664"/>
          <a:ext cx="5131263" cy="4898421"/>
        </p:xfrm>
        <a:graphic>
          <a:graphicData uri="http://schemas.openxmlformats.org/drawingml/2006/table">
            <a:tbl>
              <a:tblPr firstRow="1" firstCol="1" bandRow="1"/>
              <a:tblGrid>
                <a:gridCol w="346918">
                  <a:extLst>
                    <a:ext uri="{9D8B030D-6E8A-4147-A177-3AD203B41FA5}">
                      <a16:colId xmlns:a16="http://schemas.microsoft.com/office/drawing/2014/main" val="1400289739"/>
                    </a:ext>
                  </a:extLst>
                </a:gridCol>
                <a:gridCol w="2159817">
                  <a:extLst>
                    <a:ext uri="{9D8B030D-6E8A-4147-A177-3AD203B41FA5}">
                      <a16:colId xmlns:a16="http://schemas.microsoft.com/office/drawing/2014/main" val="490539814"/>
                    </a:ext>
                  </a:extLst>
                </a:gridCol>
                <a:gridCol w="867292">
                  <a:extLst>
                    <a:ext uri="{9D8B030D-6E8A-4147-A177-3AD203B41FA5}">
                      <a16:colId xmlns:a16="http://schemas.microsoft.com/office/drawing/2014/main" val="4038317779"/>
                    </a:ext>
                  </a:extLst>
                </a:gridCol>
                <a:gridCol w="866644">
                  <a:extLst>
                    <a:ext uri="{9D8B030D-6E8A-4147-A177-3AD203B41FA5}">
                      <a16:colId xmlns:a16="http://schemas.microsoft.com/office/drawing/2014/main" val="1153784924"/>
                    </a:ext>
                  </a:extLst>
                </a:gridCol>
                <a:gridCol w="890592">
                  <a:extLst>
                    <a:ext uri="{9D8B030D-6E8A-4147-A177-3AD203B41FA5}">
                      <a16:colId xmlns:a16="http://schemas.microsoft.com/office/drawing/2014/main" val="752124977"/>
                    </a:ext>
                  </a:extLst>
                </a:gridCol>
              </a:tblGrid>
              <a:tr h="4017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No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Parameter </a:t>
                      </a:r>
                      <a:r>
                        <a:rPr lang="en-US" sz="800" b="1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Penilaian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Mean of Survey</a:t>
                      </a:r>
                      <a:endParaRPr lang="en-ID" sz="800" i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Margin of Error</a:t>
                      </a:r>
                      <a:endParaRPr lang="en-ID" sz="800" i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Confidence Interval</a:t>
                      </a:r>
                      <a:endParaRPr lang="en-ID" sz="800" i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69559"/>
                  </a:ext>
                </a:extLst>
              </a:tr>
              <a:tr h="615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Mampu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mempelajari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alur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kerja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platform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singkat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4,2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0,3066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3,8934 - 4,5066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283865"/>
                  </a:ext>
                </a:extLst>
              </a:tr>
              <a:tr h="4017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Mampu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memahami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fitur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terdapat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pada node editor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3,8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0,751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3,049 – 4,551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095256"/>
                  </a:ext>
                </a:extLst>
              </a:tr>
              <a:tr h="615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Penggunaan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node editor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mendukung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konfigurasi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pada platform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4,4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0,3755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4,0245 – 4,7755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396468"/>
                  </a:ext>
                </a:extLst>
              </a:tr>
              <a:tr h="615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Mampu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mempelajari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penggunaan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node editor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singkat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3,8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0,5736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3,2264 – 4,3736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645448"/>
                  </a:ext>
                </a:extLst>
              </a:tr>
              <a:tr h="4017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Dibutuhkan training dalam mengoperasikan node editor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4,6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0,3755 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4,2245 – 4,9755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917074"/>
                  </a:ext>
                </a:extLst>
              </a:tr>
              <a:tr h="615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Tampilan antarmuka pada setiap klien secara keseluruhan menarik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3,6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0,3755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3,2245 – 3,9755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386601"/>
                  </a:ext>
                </a:extLst>
              </a:tr>
              <a:tr h="615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Tampilan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node editor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secara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keseluruhan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mudah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dipahami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menarik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3,8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0,8939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2,9061 – 4,6939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49343"/>
                  </a:ext>
                </a:extLst>
              </a:tr>
              <a:tr h="615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Detail informasi yang ditampilkan pada tabel dan grafik sudah jelas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4,4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0,3755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4,0245 – 4,7755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298558"/>
                  </a:ext>
                </a:extLst>
              </a:tr>
            </a:tbl>
          </a:graphicData>
        </a:graphic>
      </p:graphicFrame>
      <p:sp>
        <p:nvSpPr>
          <p:cNvPr id="8" name="내용 개체 틀 36">
            <a:extLst>
              <a:ext uri="{FF2B5EF4-FFF2-40B4-BE49-F238E27FC236}">
                <a16:creationId xmlns:a16="http://schemas.microsoft.com/office/drawing/2014/main" id="{89A45BA5-6D01-4C57-9BDA-6AD3063A4826}"/>
              </a:ext>
            </a:extLst>
          </p:cNvPr>
          <p:cNvSpPr txBox="1">
            <a:spLocks/>
          </p:cNvSpPr>
          <p:nvPr/>
        </p:nvSpPr>
        <p:spPr>
          <a:xfrm>
            <a:off x="497920" y="1682965"/>
            <a:ext cx="3018852" cy="1102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Level = 80%</a:t>
            </a:r>
          </a:p>
          <a:p>
            <a:pPr marL="0" indent="0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5</a:t>
            </a:r>
          </a:p>
          <a:p>
            <a:pPr marL="0" indent="0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= 1,533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43511F-BDAA-4D3C-AC03-8676962D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CB742-FE72-4CB2-A986-D91F13E6D886}"/>
              </a:ext>
            </a:extLst>
          </p:cNvPr>
          <p:cNvSpPr txBox="1"/>
          <p:nvPr/>
        </p:nvSpPr>
        <p:spPr>
          <a:xfrm>
            <a:off x="2698595" y="6342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158F60-D3CA-4070-AE82-F7778AD08F55}"/>
              </a:ext>
            </a:extLst>
          </p:cNvPr>
          <p:cNvSpPr txBox="1"/>
          <p:nvPr/>
        </p:nvSpPr>
        <p:spPr>
          <a:xfrm>
            <a:off x="8693289" y="63869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내용 개체 틀 36">
            <a:extLst>
              <a:ext uri="{FF2B5EF4-FFF2-40B4-BE49-F238E27FC236}">
                <a16:creationId xmlns:a16="http://schemas.microsoft.com/office/drawing/2014/main" id="{12C8ED03-C3FF-4CB5-A6AD-B4942C98F132}"/>
              </a:ext>
            </a:extLst>
          </p:cNvPr>
          <p:cNvSpPr txBox="1">
            <a:spLocks/>
          </p:cNvSpPr>
          <p:nvPr/>
        </p:nvSpPr>
        <p:spPr>
          <a:xfrm>
            <a:off x="3719536" y="2193491"/>
            <a:ext cx="2199789" cy="378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of Survey</a:t>
            </a:r>
            <a:r>
              <a:rPr lang="en-US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4,1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371BF8B-0556-41BF-8F0D-EDE15F713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707511"/>
              </p:ext>
            </p:extLst>
          </p:nvPr>
        </p:nvGraphicFramePr>
        <p:xfrm>
          <a:off x="254543" y="2876476"/>
          <a:ext cx="57996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581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48491" y="1027053"/>
            <a:ext cx="7762071" cy="58936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Listrik Virtual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082192" y="165795"/>
            <a:ext cx="7718300" cy="79692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i="1" dirty="0">
                <a:latin typeface="Arial" panose="020B0604020202020204" pitchFamily="34" charset="0"/>
                <a:cs typeface="Arial" panose="020B0604020202020204" pitchFamily="34" charset="0"/>
              </a:rPr>
              <a:t>Usability Testing 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1EDC7CD-DDCC-4C77-B747-7BF280C1C2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788217"/>
              </p:ext>
            </p:extLst>
          </p:nvPr>
        </p:nvGraphicFramePr>
        <p:xfrm>
          <a:off x="243813" y="2867231"/>
          <a:ext cx="5799600" cy="35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147D29-35E3-4405-95AB-FDA4DF9C2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95012"/>
              </p:ext>
            </p:extLst>
          </p:nvPr>
        </p:nvGraphicFramePr>
        <p:xfrm>
          <a:off x="6202125" y="1460078"/>
          <a:ext cx="5083500" cy="4849557"/>
        </p:xfrm>
        <a:graphic>
          <a:graphicData uri="http://schemas.openxmlformats.org/drawingml/2006/table">
            <a:tbl>
              <a:tblPr firstRow="1" firstCol="1" bandRow="1"/>
              <a:tblGrid>
                <a:gridCol w="343688">
                  <a:extLst>
                    <a:ext uri="{9D8B030D-6E8A-4147-A177-3AD203B41FA5}">
                      <a16:colId xmlns:a16="http://schemas.microsoft.com/office/drawing/2014/main" val="490092732"/>
                    </a:ext>
                  </a:extLst>
                </a:gridCol>
                <a:gridCol w="2139712">
                  <a:extLst>
                    <a:ext uri="{9D8B030D-6E8A-4147-A177-3AD203B41FA5}">
                      <a16:colId xmlns:a16="http://schemas.microsoft.com/office/drawing/2014/main" val="4080425989"/>
                    </a:ext>
                  </a:extLst>
                </a:gridCol>
                <a:gridCol w="859219">
                  <a:extLst>
                    <a:ext uri="{9D8B030D-6E8A-4147-A177-3AD203B41FA5}">
                      <a16:colId xmlns:a16="http://schemas.microsoft.com/office/drawing/2014/main" val="948661935"/>
                    </a:ext>
                  </a:extLst>
                </a:gridCol>
                <a:gridCol w="858578">
                  <a:extLst>
                    <a:ext uri="{9D8B030D-6E8A-4147-A177-3AD203B41FA5}">
                      <a16:colId xmlns:a16="http://schemas.microsoft.com/office/drawing/2014/main" val="1507190080"/>
                    </a:ext>
                  </a:extLst>
                </a:gridCol>
                <a:gridCol w="882303">
                  <a:extLst>
                    <a:ext uri="{9D8B030D-6E8A-4147-A177-3AD203B41FA5}">
                      <a16:colId xmlns:a16="http://schemas.microsoft.com/office/drawing/2014/main" val="2058286780"/>
                    </a:ext>
                  </a:extLst>
                </a:gridCol>
              </a:tblGrid>
              <a:tr h="3977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No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Parameter </a:t>
                      </a:r>
                      <a:r>
                        <a:rPr lang="en-US" sz="800" b="1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Penilaian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Mean of Survey</a:t>
                      </a:r>
                      <a:endParaRPr lang="en-ID" sz="800" i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Margin of Error</a:t>
                      </a:r>
                      <a:endParaRPr lang="en-ID" sz="800" i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b="1" i="1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Confidence Interval</a:t>
                      </a:r>
                      <a:endParaRPr lang="en-ID" sz="800" i="1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295513"/>
                  </a:ext>
                </a:extLst>
              </a:tr>
              <a:tr h="609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1.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Mampu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mempelajari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alur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kerja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dari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platform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singkat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3,93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0,2061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3,7272 - 4,1395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407521"/>
                  </a:ext>
                </a:extLst>
              </a:tr>
              <a:tr h="3977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2.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Mampu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memahami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fitur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terdapat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pada node editor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3,53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0,2896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3,2438 – 3,8229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724706"/>
                  </a:ext>
                </a:extLst>
              </a:tr>
              <a:tr h="609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Penggunaan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node editor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mendukung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konfigurasi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pada platform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4,33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0,2143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4,119 – 4,5477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873771"/>
                  </a:ext>
                </a:extLst>
              </a:tr>
              <a:tr h="609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Mampu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mempelajari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penggunaan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node editor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singkat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3,53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0,2581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3,2752 – 3,7914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652388"/>
                  </a:ext>
                </a:extLst>
              </a:tr>
              <a:tr h="3977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5.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Dibutuhkan training dalam mengoperasikan node editor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4,13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0,344 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3,7894 – 4,4773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506429"/>
                  </a:ext>
                </a:extLst>
              </a:tr>
              <a:tr h="609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6.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Tampilan antarmuka pada setiap klien secara keseluruhan menarik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3,93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0,2444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3,6889 – 4,1777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318792"/>
                  </a:ext>
                </a:extLst>
              </a:tr>
              <a:tr h="609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7.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Tampilan node editor secara keseluruhan mudah dipahami dan menarik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3,87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0,2896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3,5771 – 4,1562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852931"/>
                  </a:ext>
                </a:extLst>
              </a:tr>
              <a:tr h="609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8.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Detail informasi yang ditampilkan pada tabel dan grafik sudah jelas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4,2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0,269</a:t>
                      </a:r>
                      <a:endParaRPr lang="en-ID" sz="8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Arial" panose="020B0604020202020204" pitchFamily="34" charset="0"/>
                        </a:rPr>
                        <a:t>3,931 – 4,469</a:t>
                      </a:r>
                      <a:endParaRPr lang="en-ID" sz="8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47461" marR="4746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258614"/>
                  </a:ext>
                </a:extLst>
              </a:tr>
            </a:tbl>
          </a:graphicData>
        </a:graphic>
      </p:graphicFrame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7703E678-F40F-419F-B871-8D4AF6DCEB50}"/>
              </a:ext>
            </a:extLst>
          </p:cNvPr>
          <p:cNvSpPr txBox="1">
            <a:spLocks/>
          </p:cNvSpPr>
          <p:nvPr/>
        </p:nvSpPr>
        <p:spPr>
          <a:xfrm>
            <a:off x="528157" y="1677046"/>
            <a:ext cx="3018852" cy="1102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Level = 80%</a:t>
            </a:r>
          </a:p>
          <a:p>
            <a:pPr marL="0" indent="0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15</a:t>
            </a:r>
          </a:p>
          <a:p>
            <a:pPr marL="0" indent="0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= 1,345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3C938-1325-4501-8159-0746746E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52685-7A11-41E6-8B84-897250F61768}"/>
              </a:ext>
            </a:extLst>
          </p:cNvPr>
          <p:cNvSpPr txBox="1"/>
          <p:nvPr/>
        </p:nvSpPr>
        <p:spPr>
          <a:xfrm>
            <a:off x="2698595" y="63200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055DE-6E2B-4E6A-8990-09A0B2BF77A5}"/>
              </a:ext>
            </a:extLst>
          </p:cNvPr>
          <p:cNvSpPr txBox="1"/>
          <p:nvPr/>
        </p:nvSpPr>
        <p:spPr>
          <a:xfrm>
            <a:off x="8689853" y="637517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9F2151A1-752D-4276-92A5-424A576C3D16}"/>
              </a:ext>
            </a:extLst>
          </p:cNvPr>
          <p:cNvSpPr txBox="1">
            <a:spLocks/>
          </p:cNvSpPr>
          <p:nvPr/>
        </p:nvSpPr>
        <p:spPr>
          <a:xfrm>
            <a:off x="3664447" y="2193491"/>
            <a:ext cx="2325429" cy="388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of Survey</a:t>
            </a:r>
            <a:r>
              <a:rPr lang="en-US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3,93</a:t>
            </a:r>
          </a:p>
        </p:txBody>
      </p:sp>
    </p:spTree>
    <p:extLst>
      <p:ext uri="{BB962C8B-B14F-4D97-AF65-F5344CB8AC3E}">
        <p14:creationId xmlns:p14="http://schemas.microsoft.com/office/powerpoint/2010/main" val="3778671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443998" y="2768724"/>
            <a:ext cx="4022116" cy="1320552"/>
          </a:xfrm>
        </p:spPr>
        <p:txBody>
          <a:bodyPr/>
          <a:lstStyle/>
          <a:p>
            <a:pPr algn="l"/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Penutup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59C9C98-F8B2-422F-90F2-B8016899558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966DB-F49D-4ACB-AF6E-109FA5D2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3A6C30-85C6-41F2-B129-DABAD7E1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48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415725" y="1800374"/>
            <a:ext cx="10423261" cy="4667486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membangun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editor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Rete.js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programming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Penulis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membangun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pemantauan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melihat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seluruh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of Survey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4,1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sedangkan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lsitrik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3,93.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interval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confidence level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80%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interval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lebar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 of error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bervariasi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0,3066 – 0,8939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sedangkan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0,2061 – 0,344.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011854" y="11663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132EB-EA53-4143-B870-3BC8CDAC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23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>
              <a:lnSpc>
                <a:spcPct val="100000"/>
              </a:lnSpc>
            </a:pPr>
            <a:r>
              <a:rPr lang="en-US" altLang="ko-KR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 untuk Pengembangan Selanjutnya </a:t>
            </a:r>
            <a:endParaRPr lang="en-US" altLang="ko-KR" sz="3200" i="1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Tampilan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antarmuka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diperindah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atau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dikembangkan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Pembuatan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node lain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mendukung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platform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simulasi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Pembentukan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pricing model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mendukung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transaksi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Pemanfaatan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konsep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Big Data analytics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 learning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mengolah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data.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D97CE7-53EF-4446-99D2-B5CBF3FF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245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11B6DF-F5DF-4A69-90A5-F930BBC75A79}"/>
              </a:ext>
            </a:extLst>
          </p:cNvPr>
          <p:cNvSpPr txBox="1"/>
          <p:nvPr/>
        </p:nvSpPr>
        <p:spPr>
          <a:xfrm>
            <a:off x="2147164" y="3075057"/>
            <a:ext cx="789767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altLang="ko-KR" sz="4000" b="1" dirty="0" err="1">
                <a:solidFill>
                  <a:schemeClr val="bg1"/>
                </a:solidFill>
                <a:latin typeface="Arial (hea"/>
                <a:cs typeface="Arial" panose="020B0604020202020204" pitchFamily="34" charset="0"/>
              </a:rPr>
              <a:t>Terima</a:t>
            </a:r>
            <a:r>
              <a:rPr lang="es-ES" altLang="ko-KR" sz="4000" b="1" dirty="0">
                <a:solidFill>
                  <a:schemeClr val="bg1"/>
                </a:solidFill>
                <a:latin typeface="Arial (hea"/>
                <a:cs typeface="Arial" panose="020B0604020202020204" pitchFamily="34" charset="0"/>
              </a:rPr>
              <a:t> </a:t>
            </a:r>
            <a:r>
              <a:rPr lang="es-ES" altLang="ko-KR" sz="4000" b="1" dirty="0" err="1">
                <a:solidFill>
                  <a:schemeClr val="bg1"/>
                </a:solidFill>
                <a:latin typeface="Arial (hea"/>
                <a:cs typeface="Arial" panose="020B0604020202020204" pitchFamily="34" charset="0"/>
              </a:rPr>
              <a:t>Kasih</a:t>
            </a:r>
            <a:endParaRPr lang="ko-KR" altLang="en-US" sz="4000" b="1" dirty="0">
              <a:solidFill>
                <a:schemeClr val="bg1"/>
              </a:solidFill>
              <a:latin typeface="Arial (hea"/>
              <a:cs typeface="Arial" panose="020B0604020202020204" pitchFamily="34" charset="0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F9B7D09-7658-4C36-B3D3-4ADD37B98F67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12F0D-F4BE-4E08-AAA5-D87284A65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B1D67B-EF08-4694-9DFF-3EF43263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20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89110" y="115907"/>
            <a:ext cx="9440753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pada Website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pic>
        <p:nvPicPr>
          <p:cNvPr id="9" name="Picture 8" descr="Halaman Login">
            <a:extLst>
              <a:ext uri="{FF2B5EF4-FFF2-40B4-BE49-F238E27FC236}">
                <a16:creationId xmlns:a16="http://schemas.microsoft.com/office/drawing/2014/main" id="{01CD59B5-5CE0-429E-9446-57528B8E8C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78721" y="1208162"/>
            <a:ext cx="4288693" cy="2357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Halaman Utama">
            <a:extLst>
              <a:ext uri="{FF2B5EF4-FFF2-40B4-BE49-F238E27FC236}">
                <a16:creationId xmlns:a16="http://schemas.microsoft.com/office/drawing/2014/main" id="{89253861-AF98-4356-B970-C4A013F75CD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77110" y="1206705"/>
            <a:ext cx="4288694" cy="2357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Halaman Utama">
            <a:extLst>
              <a:ext uri="{FF2B5EF4-FFF2-40B4-BE49-F238E27FC236}">
                <a16:creationId xmlns:a16="http://schemas.microsoft.com/office/drawing/2014/main" id="{582FEDD2-2478-4C9B-8494-2334FF6D8E1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91255" y="4059544"/>
            <a:ext cx="4288693" cy="2284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 descr="Halaman Utama">
            <a:extLst>
              <a:ext uri="{FF2B5EF4-FFF2-40B4-BE49-F238E27FC236}">
                <a16:creationId xmlns:a16="http://schemas.microsoft.com/office/drawing/2014/main" id="{6F43E540-D6C9-4654-BD50-CAF495CE596C}"/>
              </a:ext>
            </a:extLst>
          </p:cNvPr>
          <p:cNvSpPr txBox="1"/>
          <p:nvPr/>
        </p:nvSpPr>
        <p:spPr>
          <a:xfrm>
            <a:off x="8879948" y="3624896"/>
            <a:ext cx="185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Utama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 descr="Halaman Node Editor">
            <a:extLst>
              <a:ext uri="{FF2B5EF4-FFF2-40B4-BE49-F238E27FC236}">
                <a16:creationId xmlns:a16="http://schemas.microsoft.com/office/drawing/2014/main" id="{BE5DAC78-8B96-49B1-8C49-2FCD5149C143}"/>
              </a:ext>
            </a:extLst>
          </p:cNvPr>
          <p:cNvSpPr txBox="1"/>
          <p:nvPr/>
        </p:nvSpPr>
        <p:spPr>
          <a:xfrm>
            <a:off x="5578064" y="6404693"/>
            <a:ext cx="239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Node Editor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 descr="Halaman Utama">
            <a:extLst>
              <a:ext uri="{FF2B5EF4-FFF2-40B4-BE49-F238E27FC236}">
                <a16:creationId xmlns:a16="http://schemas.microsoft.com/office/drawing/2014/main" id="{4A9BB187-4F86-419B-95E9-D3A9C5740873}"/>
              </a:ext>
            </a:extLst>
          </p:cNvPr>
          <p:cNvSpPr txBox="1"/>
          <p:nvPr/>
        </p:nvSpPr>
        <p:spPr>
          <a:xfrm>
            <a:off x="2739466" y="3624896"/>
            <a:ext cx="185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Halaman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Login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7D1CA0-526E-4E26-BED2-2C75EB2B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109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Diagram </a:t>
            </a:r>
            <a:r>
              <a:rPr lang="en-US" altLang="ko-KR" sz="3200" kern="1200" dirty="0" err="1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Alir</a:t>
            </a:r>
            <a:endParaRPr lang="en-US" altLang="ko-KR" sz="3200" kern="120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E7681-1516-40F2-9BA4-08A9586A32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9069" y="-35098"/>
            <a:ext cx="5580000" cy="6893098"/>
          </a:xfrm>
          <a:prstGeom prst="rect">
            <a:avLst/>
          </a:prstGeom>
          <a:noFill/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1EE63-21BC-413B-B82E-48C5135D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712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667623" y="1067289"/>
            <a:ext cx="5718194" cy="596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(Photovoltaic)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7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[1]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05F09-C971-4941-AE73-6DA9066F6F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5327" y="1729665"/>
            <a:ext cx="8168320" cy="4952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7455BB-30D8-4511-9B20-BFCF20601BD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10599" y="1067289"/>
            <a:ext cx="3076468" cy="57907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752F7-53CC-4BDD-BE76-5E99E0A9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244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945867" y="1303029"/>
            <a:ext cx="8110821" cy="47887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(Photovoltaic)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7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[2]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C578A-54D9-4279-A322-2961DA9CA00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1692" y="2174557"/>
            <a:ext cx="5720861" cy="2901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95087-F66B-4EC9-8031-D5E043466AC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08751" y="2174557"/>
            <a:ext cx="5331557" cy="2901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 descr="Halaman Utama">
            <a:extLst>
              <a:ext uri="{FF2B5EF4-FFF2-40B4-BE49-F238E27FC236}">
                <a16:creationId xmlns:a16="http://schemas.microsoft.com/office/drawing/2014/main" id="{24B841E3-AA22-44A1-8B19-0E4C209A95E3}"/>
              </a:ext>
            </a:extLst>
          </p:cNvPr>
          <p:cNvSpPr txBox="1"/>
          <p:nvPr/>
        </p:nvSpPr>
        <p:spPr>
          <a:xfrm>
            <a:off x="1898975" y="5232531"/>
            <a:ext cx="220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Photovoltaic</a:t>
            </a:r>
            <a:endParaRPr kumimoji="0" lang="en-ID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 descr="Halaman Utama">
            <a:extLst>
              <a:ext uri="{FF2B5EF4-FFF2-40B4-BE49-F238E27FC236}">
                <a16:creationId xmlns:a16="http://schemas.microsoft.com/office/drawing/2014/main" id="{ADD97F83-ACAD-4221-9FA8-E2DCE8B6D051}"/>
              </a:ext>
            </a:extLst>
          </p:cNvPr>
          <p:cNvSpPr txBox="1"/>
          <p:nvPr/>
        </p:nvSpPr>
        <p:spPr>
          <a:xfrm>
            <a:off x="7724502" y="5232531"/>
            <a:ext cx="299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Grafik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Photovoltaic</a:t>
            </a:r>
            <a:endParaRPr kumimoji="0" lang="en-ID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38FB8-E177-405B-A888-BAF8257C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9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81745" y="1303029"/>
            <a:ext cx="8511118" cy="528065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Perkembangan teknologi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merubah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penyediaan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sentralisasi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desentralisasi dengan menggunakan pembangkit listrik virtual.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pembangkit listrik virtual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terbarukan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terdistribusi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memungkinkan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dapat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berperan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prosumer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terhubung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jaringan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meminimalkan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puncak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load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membutuhkan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pemantauan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memungkinkan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dapat mengetahui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beban</a:t>
            </a:r>
            <a:r>
              <a:rPr lang="id-ID" sz="22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22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58899" y="96055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D1F35-2E23-411D-AA95-22D86E1E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85720" y="1073661"/>
            <a:ext cx="5718194" cy="596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Kedua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(Fuel Cell)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7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F462C-5643-4523-AA46-671376993D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1913" y="1723155"/>
            <a:ext cx="8168400" cy="495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846739-0B80-43D5-BD3C-4366BF987C2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720660" y="1074500"/>
            <a:ext cx="2966407" cy="57834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69F74-95AC-4275-AE76-DF6E9C4C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40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945867" y="1303029"/>
            <a:ext cx="8110821" cy="47887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Kedua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(Fuel Cell)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7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[4]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11" name="TextBox 10" descr="Halaman Utama">
            <a:extLst>
              <a:ext uri="{FF2B5EF4-FFF2-40B4-BE49-F238E27FC236}">
                <a16:creationId xmlns:a16="http://schemas.microsoft.com/office/drawing/2014/main" id="{24B841E3-AA22-44A1-8B19-0E4C209A95E3}"/>
              </a:ext>
            </a:extLst>
          </p:cNvPr>
          <p:cNvSpPr txBox="1"/>
          <p:nvPr/>
        </p:nvSpPr>
        <p:spPr>
          <a:xfrm>
            <a:off x="1828637" y="5232531"/>
            <a:ext cx="220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Fuel Cell</a:t>
            </a:r>
            <a:endParaRPr kumimoji="0" lang="en-ID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 descr="Halaman Utama">
            <a:extLst>
              <a:ext uri="{FF2B5EF4-FFF2-40B4-BE49-F238E27FC236}">
                <a16:creationId xmlns:a16="http://schemas.microsoft.com/office/drawing/2014/main" id="{ADD97F83-ACAD-4221-9FA8-E2DCE8B6D051}"/>
              </a:ext>
            </a:extLst>
          </p:cNvPr>
          <p:cNvSpPr txBox="1"/>
          <p:nvPr/>
        </p:nvSpPr>
        <p:spPr>
          <a:xfrm>
            <a:off x="7583826" y="5232531"/>
            <a:ext cx="299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Grafik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Fuel Cell</a:t>
            </a:r>
            <a:endParaRPr kumimoji="0" lang="en-ID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4EF581-F9E3-445C-843F-9C49A355D6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1691" y="2174557"/>
            <a:ext cx="5509847" cy="2901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59CA6-EA59-4931-933C-D70F7671BF4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30464" y="2174557"/>
            <a:ext cx="5509845" cy="2901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717FD-E014-4918-920D-D54C5952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619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803131" y="1055804"/>
            <a:ext cx="5718194" cy="5968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Ketiga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Baterai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7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[5]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DE959-8DDF-487D-B742-E6310F9079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9961" y="1652604"/>
            <a:ext cx="8168400" cy="495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BBC489-0612-4F51-8008-ABD685D2168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657187" y="1012873"/>
            <a:ext cx="3067269" cy="58434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0D9898-5831-4C1A-AF02-67390B30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314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945867" y="1303029"/>
            <a:ext cx="8110821" cy="47887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Konfigurasi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Klien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Ketiga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Baterai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67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Implementasi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[6]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11" name="TextBox 10" descr="Halaman Utama">
            <a:extLst>
              <a:ext uri="{FF2B5EF4-FFF2-40B4-BE49-F238E27FC236}">
                <a16:creationId xmlns:a16="http://schemas.microsoft.com/office/drawing/2014/main" id="{24B841E3-AA22-44A1-8B19-0E4C209A95E3}"/>
              </a:ext>
            </a:extLst>
          </p:cNvPr>
          <p:cNvSpPr txBox="1"/>
          <p:nvPr/>
        </p:nvSpPr>
        <p:spPr>
          <a:xfrm>
            <a:off x="1611416" y="5232531"/>
            <a:ext cx="299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Battery Generation</a:t>
            </a:r>
            <a:endParaRPr kumimoji="0" lang="en-ID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 descr="Halaman Utama">
            <a:extLst>
              <a:ext uri="{FF2B5EF4-FFF2-40B4-BE49-F238E27FC236}">
                <a16:creationId xmlns:a16="http://schemas.microsoft.com/office/drawing/2014/main" id="{ADD97F83-ACAD-4221-9FA8-E2DCE8B6D051}"/>
              </a:ext>
            </a:extLst>
          </p:cNvPr>
          <p:cNvSpPr txBox="1"/>
          <p:nvPr/>
        </p:nvSpPr>
        <p:spPr>
          <a:xfrm>
            <a:off x="7250223" y="5232531"/>
            <a:ext cx="367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Grafik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Power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Battery Generation</a:t>
            </a:r>
            <a:endParaRPr kumimoji="0" lang="en-ID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4E7B4C-FF0E-4CC2-94A8-22E157FF30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1690" y="2244522"/>
            <a:ext cx="5509845" cy="2831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648D75-DA5C-4451-BF3B-1A770807463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30466" y="2244522"/>
            <a:ext cx="5509843" cy="2831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30857F-8091-40EA-8948-B09DCEF5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C638-39B7-4287-91A7-2A3DDA57329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32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83989" y="308378"/>
            <a:ext cx="9367203" cy="8092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kern="1200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Tujuan</a:t>
            </a:r>
            <a:r>
              <a:rPr lang="en-US" altLang="ko-KR" sz="32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3200" kern="1200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Penelitian</a:t>
            </a:r>
            <a:endParaRPr lang="en-US" altLang="ko-KR" sz="3200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70540" y="2194858"/>
            <a:ext cx="9911935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Membuat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node editor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membantu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pengguna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melakukan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konfigurasi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yaitu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interfacing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antara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platform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dengan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menggunakan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protokol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MQTT,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melakukan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kalkulasi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menyimpan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hasil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pemantauan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serta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menghitung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total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beban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Membuat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sistem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pemantauan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membantu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klien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mengetahui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listrik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dihasilkan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setiap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kapasitas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baterai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daya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beban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serta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total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dihasilkan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akumulasi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daya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per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beban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pembangkit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68AEC-AAC8-40EF-99E7-5D72EA29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9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7962323" y="896011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Batasan </a:t>
            </a:r>
            <a:r>
              <a:rPr lang="en-US" altLang="ko-KR" sz="3200" kern="1200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Penelitian</a:t>
            </a:r>
            <a:endParaRPr lang="en-US" altLang="ko-KR" sz="3200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10" name="내용 개체 틀 36">
            <a:extLst>
              <a:ext uri="{FF2B5EF4-FFF2-40B4-BE49-F238E27FC236}">
                <a16:creationId xmlns:a16="http://schemas.microsoft.com/office/drawing/2014/main" id="{E0B4F388-7CAE-47BC-A6B8-460934D02537}"/>
              </a:ext>
            </a:extLst>
          </p:cNvPr>
          <p:cNvSpPr txBox="1">
            <a:spLocks/>
          </p:cNvSpPr>
          <p:nvPr/>
        </p:nvSpPr>
        <p:spPr>
          <a:xfrm>
            <a:off x="857266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baseline="0">
                <a:solidFill>
                  <a:srgbClr val="448A02"/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</a:pP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Batasan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masalah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dibahas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skripsi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meliputi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pembuatan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node editor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mempermudah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konfigurasi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node,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protokol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digunakan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sebagai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komunikasi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pertukaran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data,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database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digunakan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menyimpan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rekaman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berdasarkan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timeseries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parameter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dicatat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setiap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klien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terlibat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dalam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simulasi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2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dibuat</a:t>
            </a:r>
            <a:r>
              <a:rPr lang="en-US" sz="22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8A309-E29E-42EA-9034-E0A93442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2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443998" y="2768724"/>
            <a:ext cx="4022116" cy="1320552"/>
          </a:xfrm>
        </p:spPr>
        <p:txBody>
          <a:bodyPr/>
          <a:lstStyle/>
          <a:p>
            <a:pPr algn="l"/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Landasan</a:t>
            </a:r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Teori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59C9C98-F8B2-422F-90F2-B8016899558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966DB-F49D-4ACB-AF6E-109FA5D2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E231E-70B5-46E2-97B3-D73882BB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2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67100" y="585373"/>
            <a:ext cx="520921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Pembangkit</a:t>
            </a:r>
            <a:r>
              <a:rPr lang="en-US" altLang="ko-KR" sz="3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Listrik Virtual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548639" y="3000844"/>
            <a:ext cx="5346643" cy="31769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lnSpc>
                <a:spcPct val="100000"/>
              </a:lnSpc>
            </a:pP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Pembangkit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Listrik Virtual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merupakan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sebuah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konsep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digunakan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untuk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manajemen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dengan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algoritma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sudah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didefinisikan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seperti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mengagregasi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dihasilkan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sumber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pembangkit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terdistribusi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Sehingga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yang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sudah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teragregrasi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dapat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diekspor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kepada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grid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atau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mengurangi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beban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puncak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di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grid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saat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penggunaan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pada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waktu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000" i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tertentu</a:t>
            </a:r>
            <a:r>
              <a:rPr lang="en-US" sz="2000" i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 descr="C:\Users\djati\AppData\Local\Microsoft\Windows\INetCache\Content.MSO\542D7630.tmp">
            <a:extLst>
              <a:ext uri="{FF2B5EF4-FFF2-40B4-BE49-F238E27FC236}">
                <a16:creationId xmlns:a16="http://schemas.microsoft.com/office/drawing/2014/main" id="{5917EEAC-6FAF-412C-99A6-5C5C85C1279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0" r="1928" b="-2"/>
          <a:stretch/>
        </p:blipFill>
        <p:spPr bwMode="auto">
          <a:xfrm>
            <a:off x="6070688" y="2364372"/>
            <a:ext cx="5075355" cy="3755850"/>
          </a:xfrm>
          <a:prstGeom prst="rect">
            <a:avLst/>
          </a:prstGeom>
          <a:noFill/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764D32-6A08-41EC-A691-CAC5C12595E6}"/>
              </a:ext>
            </a:extLst>
          </p:cNvPr>
          <p:cNvSpPr txBox="1"/>
          <p:nvPr/>
        </p:nvSpPr>
        <p:spPr>
          <a:xfrm>
            <a:off x="6429384" y="6164826"/>
            <a:ext cx="4209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d-ID" sz="1000" dirty="0">
                <a:latin typeface="Arial" panose="020B0604020202020204" pitchFamily="34" charset="0"/>
                <a:cs typeface="Arial" panose="020B0604020202020204" pitchFamily="34" charset="0"/>
              </a:rPr>
              <a:t>C. Giron and S. Omran, “Virtual Power Plant for a Smart Grid: A Technical Feasibility Case Study”, INTERNATIONAL JOURNAL of RENEWABLE ENERGY RESEARCH, vol. 8, no.2, June, 2018.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9E010-E50F-42E0-9FFA-1D700B26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08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46314" y="116633"/>
            <a:ext cx="7234237" cy="796925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Listrik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048FECC-B765-470C-9E8A-CFFA951E9E5A}"/>
              </a:ext>
            </a:extLst>
          </p:cNvPr>
          <p:cNvSpPr/>
          <p:nvPr/>
        </p:nvSpPr>
        <p:spPr>
          <a:xfrm rot="5400000">
            <a:off x="152302" y="280144"/>
            <a:ext cx="1633610" cy="1003126"/>
          </a:xfrm>
          <a:prstGeom prst="homePlate">
            <a:avLst>
              <a:gd name="adj" fmla="val 204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9F38C-8C78-498F-A5CB-01DE87646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33" y="96055"/>
            <a:ext cx="928348" cy="1206974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041D36B-D98E-43B4-9599-F93837217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2144457"/>
              </p:ext>
            </p:extLst>
          </p:nvPr>
        </p:nvGraphicFramePr>
        <p:xfrm>
          <a:off x="2018873" y="1303029"/>
          <a:ext cx="7689117" cy="2697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DEC0883-3E76-4AFB-B7E1-A9DC2A2329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53892"/>
              </p:ext>
            </p:extLst>
          </p:nvPr>
        </p:nvGraphicFramePr>
        <p:xfrm>
          <a:off x="4199892" y="3849460"/>
          <a:ext cx="3327078" cy="264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136B7-B0E7-43B1-8C02-3CD30ACB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2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ver and End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Break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4163</TotalTime>
  <Words>2329</Words>
  <Application>Microsoft Office PowerPoint</Application>
  <PresentationFormat>Widescreen</PresentationFormat>
  <Paragraphs>351</Paragraphs>
  <Slides>43</Slides>
  <Notes>10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굴림체</vt:lpstr>
      <vt:lpstr>맑은 고딕</vt:lpstr>
      <vt:lpstr>Arial</vt:lpstr>
      <vt:lpstr>Arial (hea</vt:lpstr>
      <vt:lpstr>Calibri</vt:lpstr>
      <vt:lpstr>Calibri Light</vt:lpstr>
      <vt:lpstr>Cambria Math</vt:lpstr>
      <vt:lpstr>Office Theme</vt:lpstr>
      <vt:lpstr>Office 테마</vt:lpstr>
      <vt:lpstr>Cover and End Slide Master</vt:lpstr>
      <vt:lpstr>Section Break Slide Master</vt:lpstr>
      <vt:lpstr>Contents Slide Master</vt:lpstr>
      <vt:lpstr>PowerPoint Presentation</vt:lpstr>
      <vt:lpstr>PowerPoint Presentation</vt:lpstr>
      <vt:lpstr>Pendahuluan</vt:lpstr>
      <vt:lpstr>Latar Belakang</vt:lpstr>
      <vt:lpstr>Tujuan Penelitian</vt:lpstr>
      <vt:lpstr>Batasan Penelitian</vt:lpstr>
      <vt:lpstr>Landasan Teori</vt:lpstr>
      <vt:lpstr>Pembangkit Listrik Virtual</vt:lpstr>
      <vt:lpstr>Sumber Listrik</vt:lpstr>
      <vt:lpstr>MQTT</vt:lpstr>
      <vt:lpstr>Perancangan Sistem</vt:lpstr>
      <vt:lpstr>Pemodelan Konsep Pembangkit Listrik Virtual</vt:lpstr>
      <vt:lpstr>Perancangan Sistem pada Sofwan House TREC FTUI (Container)</vt:lpstr>
      <vt:lpstr>Arsitektur Platform Simulasi Pembangkit Listrik Virtual</vt:lpstr>
      <vt:lpstr>Perancangan Node Editor pada Platform Simulasi [1]</vt:lpstr>
      <vt:lpstr>Perancangan Node Editor pada Platform Simulasi [2]</vt:lpstr>
      <vt:lpstr>Perancangan Node Editor pada Platform Simulasi [3]</vt:lpstr>
      <vt:lpstr>Use Case Diagram</vt:lpstr>
      <vt:lpstr>Implementasi, Pengujian dan Analisis Sistem</vt:lpstr>
      <vt:lpstr>Implementasi Sistem</vt:lpstr>
      <vt:lpstr>Implementasi Sistem [1]</vt:lpstr>
      <vt:lpstr>Implementasi Sistem [2]</vt:lpstr>
      <vt:lpstr>Implementasi Sistem [3]</vt:lpstr>
      <vt:lpstr>Implementasi Sistem [4]</vt:lpstr>
      <vt:lpstr>Implementasi Sistem [5]</vt:lpstr>
      <vt:lpstr>Implementasi Sistem [6]</vt:lpstr>
      <vt:lpstr>Pengujian Sistem</vt:lpstr>
      <vt:lpstr>Hasil dan Analisis Pengujian Node Editor</vt:lpstr>
      <vt:lpstr>Hasil dan Analisis Usability Testing</vt:lpstr>
      <vt:lpstr>Hasil dan Analisis Usability Testing [1]</vt:lpstr>
      <vt:lpstr>Hasil dan Analisis Usability Testing [2]</vt:lpstr>
      <vt:lpstr>Penutup</vt:lpstr>
      <vt:lpstr>Kesimpulan</vt:lpstr>
      <vt:lpstr>Saran untuk Pengembangan Selanjutnya </vt:lpstr>
      <vt:lpstr>PowerPoint Presentation</vt:lpstr>
      <vt:lpstr>Halaman pada Website</vt:lpstr>
      <vt:lpstr>Diagram Alir</vt:lpstr>
      <vt:lpstr>Implementasi Sistem [1]</vt:lpstr>
      <vt:lpstr>Implementasi Sistem [2]</vt:lpstr>
      <vt:lpstr>Implementasi Sistem [3]</vt:lpstr>
      <vt:lpstr>Implementasi Sistem [4]</vt:lpstr>
      <vt:lpstr>Implementasi Sistem [5]</vt:lpstr>
      <vt:lpstr>Implementasi Sistem [6]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djati pradana</dc:creator>
  <cp:lastModifiedBy>djati pradana</cp:lastModifiedBy>
  <cp:revision>194</cp:revision>
  <dcterms:created xsi:type="dcterms:W3CDTF">2020-07-01T11:28:50Z</dcterms:created>
  <dcterms:modified xsi:type="dcterms:W3CDTF">2020-07-30T03:26:50Z</dcterms:modified>
</cp:coreProperties>
</file>